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8D99-89A1-9E1A-2FC2-05C98A4A6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B731D-8515-887C-FFAD-45034C412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CE539-1002-06CC-C0B1-8C4D6002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60F-D7C5-5D4F-9F38-FA452971E514}" type="datetimeFigureOut">
              <a:rPr lang="en-JP" smtClean="0"/>
              <a:t>2024/02/03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11D45-BEF3-2AA7-7FBD-0D21170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72C99-6502-A374-A11B-7975EDDE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A880-9CDA-6F40-92C0-D6FB99FE35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81804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B204-976B-61F3-8D83-981C3340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9D4A-04BB-FBB8-E5A0-9FB5D2C36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8A372-4804-ECDC-72A1-DE307B2C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60F-D7C5-5D4F-9F38-FA452971E514}" type="datetimeFigureOut">
              <a:rPr lang="en-JP" smtClean="0"/>
              <a:t>2024/02/03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ED99D-7F33-CAA6-2F7B-5D773C12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6D226-CCFF-88FE-DF93-23E1E813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A880-9CDA-6F40-92C0-D6FB99FE35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778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D486E-A6D6-F398-D17A-FE6A1B9D1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DF7AF-0779-FF1A-C7E3-4CC161A8C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F725F-437F-9A9E-72CF-8BE63FB4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60F-D7C5-5D4F-9F38-FA452971E514}" type="datetimeFigureOut">
              <a:rPr lang="en-JP" smtClean="0"/>
              <a:t>2024/02/03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68A94-255E-6E60-B0C0-E60AC1A7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9DF3D-32ED-A282-1BA2-EA9D0C6B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A880-9CDA-6F40-92C0-D6FB99FE35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81943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D27A3-47BE-B622-C4EA-AF5E2B96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C0A9-8293-8E99-62C9-F3603BCCE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3E07D-3C21-CCD9-5EC4-063871B0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60F-D7C5-5D4F-9F38-FA452971E514}" type="datetimeFigureOut">
              <a:rPr lang="en-JP" smtClean="0"/>
              <a:t>2024/02/03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7AAD9-5E74-EE9F-1F19-D5E2324A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A4547-03EF-0142-8668-9091BF06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A880-9CDA-6F40-92C0-D6FB99FE35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8490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AD11-DB09-1F22-6EC4-C0276D70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AA267-DA5D-CC30-7E43-8042F9686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5693F-45ED-EF92-6B8E-933981E1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60F-D7C5-5D4F-9F38-FA452971E514}" type="datetimeFigureOut">
              <a:rPr lang="en-JP" smtClean="0"/>
              <a:t>2024/02/03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2F722-9183-9F7B-6BE0-78D6DF00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C2093-1443-16DD-53C3-EF970418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A880-9CDA-6F40-92C0-D6FB99FE35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0688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E680-1C8E-020D-4E71-497C67A0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BD01-EA48-DE35-4541-877878D5E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BEABE-6134-8140-5583-D5F50F61C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17F25-7863-2F7F-DD9D-6F577ECF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60F-D7C5-5D4F-9F38-FA452971E514}" type="datetimeFigureOut">
              <a:rPr lang="en-JP" smtClean="0"/>
              <a:t>2024/02/03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4D5A8-98EF-1EF1-BE21-24AB5F1A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3F789-E734-4ACB-AFEB-17782356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A880-9CDA-6F40-92C0-D6FB99FE35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3378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6C2A-82E0-D290-BA1D-088C7375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8F1E-1E74-D2EC-37C4-C7983522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B5CEB-577C-F639-7DC1-4C0345DB3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59B5F-2EAA-8D71-821D-3F09389B1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3C5F2-EE9B-3152-4593-95E56F711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AD0E97-2681-5C9C-8057-97995025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60F-D7C5-5D4F-9F38-FA452971E514}" type="datetimeFigureOut">
              <a:rPr lang="en-JP" smtClean="0"/>
              <a:t>2024/02/03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DDCA1A-B505-480E-D7FB-63298CEC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BA4ED-063C-BD47-AB63-8CD6C1BE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A880-9CDA-6F40-92C0-D6FB99FE35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8195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869E-219A-459C-40F3-5D6117A2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4D785-7D95-4E7E-5A28-C713E5BA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60F-D7C5-5D4F-9F38-FA452971E514}" type="datetimeFigureOut">
              <a:rPr lang="en-JP" smtClean="0"/>
              <a:t>2024/02/03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49B5F-1B2E-8900-33FF-93FA9890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4F337-53A9-D316-3E98-5952BF3F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A880-9CDA-6F40-92C0-D6FB99FE35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3515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38FB3-D1F3-9FC0-4867-95792BF2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60F-D7C5-5D4F-9F38-FA452971E514}" type="datetimeFigureOut">
              <a:rPr lang="en-JP" smtClean="0"/>
              <a:t>2024/02/03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DBA01-F7E5-6BEE-4E60-1E8BA56B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C8ADF-3B04-F584-AE1D-184CD5C6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A880-9CDA-6F40-92C0-D6FB99FE35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35554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FD5F-1337-1F66-BC02-C551B178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941A-9D7D-FB01-F778-562079EC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F6A60-E127-8945-BD09-6B35B6883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E9E40-983F-5087-D6DB-84D290ED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60F-D7C5-5D4F-9F38-FA452971E514}" type="datetimeFigureOut">
              <a:rPr lang="en-JP" smtClean="0"/>
              <a:t>2024/02/03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69DBF-E086-4C57-8481-C90042E2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9C417-F7D0-7D84-35A1-328EE0AC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A880-9CDA-6F40-92C0-D6FB99FE35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0623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DCD8-4F64-7AF7-C135-E6B7CDA12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EBA11-E0E4-714D-72F9-EEB026376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D986E-EBCC-5515-9641-B2A5DEFF6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6EFAC-3B4E-8249-7D5C-51050BAD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60F-D7C5-5D4F-9F38-FA452971E514}" type="datetimeFigureOut">
              <a:rPr lang="en-JP" smtClean="0"/>
              <a:t>2024/02/03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4017-CE66-7E70-6AAA-93AEB799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891C2-D1C5-37F3-4536-2C223CDE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A880-9CDA-6F40-92C0-D6FB99FE35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53147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CC0DE7-139F-1681-BE83-01DD9D88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12C09-F478-82D1-B07E-79D4D8FB8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61473-17EB-29C1-51FB-8B69FE6B3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A560F-D7C5-5D4F-9F38-FA452971E514}" type="datetimeFigureOut">
              <a:rPr lang="en-JP" smtClean="0"/>
              <a:t>2024/02/03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A651C-F85B-770B-80EB-4237A8F74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7ECA9-5AD0-494D-63C2-758F4BDE1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A880-9CDA-6F40-92C0-D6FB99FE35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102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06833A-FB65-A7EB-4C5B-78125E28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190" y="1273005"/>
            <a:ext cx="11060658" cy="4134679"/>
          </a:xfrm>
        </p:spPr>
        <p:txBody>
          <a:bodyPr>
            <a:normAutofit fontScale="90000"/>
          </a:bodyPr>
          <a:lstStyle/>
          <a:p>
            <a:br>
              <a:rPr kumimoji="1" lang="en-US" altLang="ja-JP" sz="48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</a:br>
            <a:r>
              <a:rPr kumimoji="1" lang="en-US" altLang="ja-JP" sz="72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What to Make of </a:t>
            </a:r>
            <a:br>
              <a:rPr kumimoji="1" lang="en-US" altLang="ja-JP" sz="72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</a:br>
            <a:r>
              <a:rPr kumimoji="1" lang="en-US" altLang="ja-JP" sz="7200" b="1" dirty="0" err="1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Himiko</a:t>
            </a:r>
            <a:r>
              <a:rPr kumimoji="1" lang="en-US" altLang="ja-JP" sz="72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?  </a:t>
            </a:r>
            <a:br>
              <a:rPr kumimoji="1" lang="en-US" altLang="ja-JP" sz="72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</a:br>
            <a:r>
              <a:rPr kumimoji="1" lang="en-US" altLang="ja-JP" sz="44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Akiko Yoshie,</a:t>
            </a:r>
            <a:br>
              <a:rPr kumimoji="1" lang="en-US" altLang="ja-JP" sz="44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</a:br>
            <a:r>
              <a:rPr kumimoji="1" lang="en-US" altLang="ja-JP" sz="44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Emerita Professor, </a:t>
            </a:r>
            <a:r>
              <a:rPr kumimoji="1" lang="en-US" altLang="ja-JP" sz="4400" b="1" dirty="0" err="1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Teikyô</a:t>
            </a:r>
            <a:r>
              <a:rPr kumimoji="1" lang="en-US" altLang="ja-JP" sz="44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University   </a:t>
            </a:r>
            <a:br>
              <a:rPr kumimoji="1" lang="en-US" altLang="ja-JP" sz="44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</a:br>
            <a:br>
              <a:rPr kumimoji="1" lang="en-US" altLang="ja-JP" sz="32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</a:br>
            <a:endParaRPr kumimoji="1" lang="ja-JP" altLang="en-US" sz="28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CF5D44-3D5D-C0C9-70B1-D52442EAB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4248" y="5517801"/>
            <a:ext cx="6835588" cy="1543488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/>
              <a:t>　　　　　　　　　　　　　　　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　　　　　　　　　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788F69-BAE7-3B18-8BBF-FFE56A515848}"/>
              </a:ext>
            </a:extLst>
          </p:cNvPr>
          <p:cNvSpPr txBox="1"/>
          <p:nvPr/>
        </p:nvSpPr>
        <p:spPr>
          <a:xfrm>
            <a:off x="586409" y="1340199"/>
            <a:ext cx="901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　　　　　　　　　　　　　　　　　　　　　　　　　　　　　</a:t>
            </a:r>
            <a:r>
              <a:rPr kumimoji="1" lang="en-US" altLang="ja-JP" dirty="0"/>
              <a:t> </a:t>
            </a:r>
          </a:p>
        </p:txBody>
      </p:sp>
      <p:pic>
        <p:nvPicPr>
          <p:cNvPr id="4" name="Picture 3" descr="A person in a long dress holding a bowl&#10;&#10;Description automatically generated">
            <a:extLst>
              <a:ext uri="{FF2B5EF4-FFF2-40B4-BE49-F238E27FC236}">
                <a16:creationId xmlns:a16="http://schemas.microsoft.com/office/drawing/2014/main" id="{4101E545-5435-1FFC-F1E6-DB3BEBBC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" y="302091"/>
            <a:ext cx="2912040" cy="4368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3305B7-DBC9-0C8B-9E37-CDF4B17DE8D6}"/>
              </a:ext>
            </a:extLst>
          </p:cNvPr>
          <p:cNvSpPr txBox="1"/>
          <p:nvPr/>
        </p:nvSpPr>
        <p:spPr>
          <a:xfrm>
            <a:off x="3814248" y="5517801"/>
            <a:ext cx="765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Presented by The Shinso Ito Center of Japanese Religion and Culture          </a:t>
            </a:r>
          </a:p>
          <a:p>
            <a:pPr algn="ctr"/>
            <a:r>
              <a:rPr lang="en-JP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The Project for Premodern Japan Studies at USC</a:t>
            </a:r>
          </a:p>
        </p:txBody>
      </p:sp>
    </p:spTree>
    <p:extLst>
      <p:ext uri="{BB962C8B-B14F-4D97-AF65-F5344CB8AC3E}">
        <p14:creationId xmlns:p14="http://schemas.microsoft.com/office/powerpoint/2010/main" val="9532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36C5-6711-961C-8C19-BB1D46583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191" y="3061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kern="1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</a:t>
            </a:r>
            <a:r>
              <a:rPr lang="en-US" sz="60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ntroducing </a:t>
            </a:r>
            <a:br>
              <a:rPr lang="en-US" sz="60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r>
              <a:rPr lang="en-US" sz="60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Prof. Akiko Yoshie</a:t>
            </a:r>
            <a:br>
              <a:rPr lang="en-JP" sz="60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endParaRPr lang="en-JP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95588-0D40-C70C-E70B-DAC4F9F39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JP" dirty="0"/>
              <a:t> </a:t>
            </a:r>
          </a:p>
        </p:txBody>
      </p:sp>
      <p:pic>
        <p:nvPicPr>
          <p:cNvPr id="5" name="Picture 4" descr="A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E0142DA8-9E80-FFE5-4AAE-DBD80C53F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2" t="15753" r="10630" b="37003"/>
          <a:stretch/>
        </p:blipFill>
        <p:spPr>
          <a:xfrm>
            <a:off x="2200854" y="2106442"/>
            <a:ext cx="7979766" cy="4059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76374-D2E7-5D14-5C6A-B1D731E5AF18}"/>
              </a:ext>
            </a:extLst>
          </p:cNvPr>
          <p:cNvSpPr txBox="1"/>
          <p:nvPr/>
        </p:nvSpPr>
        <p:spPr>
          <a:xfrm>
            <a:off x="5492693" y="6250864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At</a:t>
            </a:r>
            <a:r>
              <a:rPr lang="en-JP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USC, 2013</a:t>
            </a:r>
          </a:p>
        </p:txBody>
      </p:sp>
    </p:spTree>
    <p:extLst>
      <p:ext uri="{BB962C8B-B14F-4D97-AF65-F5344CB8AC3E}">
        <p14:creationId xmlns:p14="http://schemas.microsoft.com/office/powerpoint/2010/main" val="55934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9C5C-A228-8207-29D6-B27EDD8B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3F314-05E0-5F57-32B3-4C10565B8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97" y="139153"/>
            <a:ext cx="10515600" cy="6350985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endParaRPr lang="en-JP" sz="2400" kern="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JP" sz="26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Born in 1948</a:t>
            </a:r>
            <a:r>
              <a:rPr lang="en-US" sz="26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</a:t>
            </a:r>
            <a:r>
              <a:rPr lang="en-JP" sz="26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Yoshie Akiko graduated from the Tokyo University of Education in 1971</a:t>
            </a:r>
            <a:r>
              <a:rPr lang="en-US" sz="26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 While raising a family, she completed coursework for the doctorate in 1979 and received her Doctor of Letters degree from Tokyo Metropolitan University in 1987. Her dissertation was entitled, ”The Structure of the </a:t>
            </a:r>
            <a:r>
              <a:rPr lang="en-US" sz="2600" i="1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Uji </a:t>
            </a:r>
            <a:r>
              <a:rPr lang="en-US" sz="26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Kin Group in Classical Japan” </a:t>
            </a:r>
            <a:r>
              <a:rPr lang="ja-JP" sz="2600" ker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『日本古代の氏の構造』</a:t>
            </a:r>
            <a:r>
              <a:rPr lang="en-US" altLang="ja-JP" sz="26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. </a:t>
            </a:r>
            <a:r>
              <a:rPr lang="en-US" sz="26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Yoshie was appointed Assistant Professor at </a:t>
            </a:r>
            <a:r>
              <a:rPr lang="en-US" sz="26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Teikyô</a:t>
            </a:r>
            <a:r>
              <a:rPr lang="en-US" sz="26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University in 1992 and promoted to Full Professor in 1999. Having retired in 2013, she is now Professor Emerita at </a:t>
            </a:r>
            <a:r>
              <a:rPr lang="en-US" sz="26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Teikyô</a:t>
            </a:r>
            <a:r>
              <a:rPr lang="en-US" sz="26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University. </a:t>
            </a:r>
            <a:endParaRPr lang="en-JP" sz="2400" kern="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Her main publications and prizes include:</a:t>
            </a:r>
            <a:endParaRPr lang="en-JP" sz="24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JP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1986</a:t>
            </a: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JP" sz="2400" i="1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</a:t>
            </a:r>
            <a:r>
              <a:rPr lang="en-US" sz="2400" i="1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he Structure of the Uji Kin Group in Classical Japan</a:t>
            </a:r>
            <a:r>
              <a:rPr lang="ja-JP" sz="2400" ker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『日本古代の氏の構造』</a:t>
            </a:r>
            <a:r>
              <a:rPr lang="en-JP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Y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oshikawa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Kôbunkan</a:t>
            </a:r>
            <a:br>
              <a:rPr lang="en-JP" sz="2400" kern="0" dirty="0">
                <a:effectLst/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JP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1996</a:t>
            </a: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sz="24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Ritual</a:t>
            </a:r>
            <a:r>
              <a:rPr lang="en-US" sz="2400" i="1" kern="0" dirty="0">
                <a:effectLst/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 and Women in Classical Japan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ja-JP" sz="2400" ker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『日本古代の祭祀と女性』</a:t>
            </a:r>
            <a:r>
              <a:rPr lang="en-JP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Y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oshikawa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Kôbunkan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(*Aoyama Prize for Women’s History)</a:t>
            </a:r>
            <a:br>
              <a:rPr lang="en-JP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JP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2000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 </a:t>
            </a:r>
            <a:r>
              <a:rPr lang="en-US" sz="2400" i="1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How Genealogies Were Made in Classical Japan</a:t>
            </a:r>
            <a:r>
              <a:rPr lang="ja-JP" sz="2400" ker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『日本古代系譜様式論』</a:t>
            </a:r>
            <a:r>
              <a:rPr lang="en-JP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Y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oshikawa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Kôbunkan</a:t>
            </a:r>
            <a:br>
              <a:rPr lang="en-JP" sz="2400" kern="0" dirty="0">
                <a:effectLst/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JP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2005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 </a:t>
            </a:r>
            <a:r>
              <a:rPr lang="en-US" sz="2400" i="1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The Making of </a:t>
            </a:r>
            <a:r>
              <a:rPr lang="en-US" sz="2400" i="1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Himiko</a:t>
            </a:r>
            <a:r>
              <a:rPr lang="ja-JP" sz="2400" ker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『つくられた卑弥呼』</a:t>
            </a:r>
            <a:r>
              <a:rPr lang="en-JP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hikuma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Shinsho 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Chikuma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Shobô</a:t>
            </a:r>
            <a:endParaRPr lang="en-US" sz="2400" kern="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JP" sz="2400" kern="0" dirty="0">
                <a:effectLst/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2011  Classical Kingship </a:t>
            </a:r>
            <a:r>
              <a:rPr lang="ja-JP" sz="2400" ker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『 </a:t>
            </a:r>
            <a:r>
              <a:rPr lang="en-JP" sz="2400" i="1" kern="0" dirty="0">
                <a:effectLst/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古代王権論</a:t>
            </a:r>
            <a:r>
              <a:rPr lang="ja-JP" sz="2400" ker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』</a:t>
            </a:r>
            <a:r>
              <a:rPr lang="en-US" altLang="ja-JP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Iwanami </a:t>
            </a:r>
            <a:r>
              <a:rPr lang="en-US" altLang="ja-JP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shoten</a:t>
            </a:r>
            <a:br>
              <a:rPr lang="en-JP" sz="2400" kern="0" dirty="0">
                <a:effectLst/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JP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2017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 </a:t>
            </a:r>
            <a:r>
              <a:rPr lang="en-US" sz="2400" i="1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Female Monarchs in Classical Japan</a:t>
            </a:r>
            <a:r>
              <a:rPr lang="en-US" sz="2400" i="1" kern="0" dirty="0"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 </a:t>
            </a:r>
            <a:r>
              <a:rPr lang="ja-JP" sz="2400" ker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『日本古代女帝論』</a:t>
            </a:r>
            <a:r>
              <a:rPr lang="en-JP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anawa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Shobô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 (*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Kadokawa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Genyoshi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Prize)</a:t>
            </a:r>
            <a:br>
              <a:rPr lang="en-JP" sz="2400" kern="0" dirty="0">
                <a:effectLst/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JP" sz="2400" kern="0" dirty="0">
                <a:effectLst/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2020</a:t>
            </a:r>
            <a:r>
              <a:rPr lang="en-US" sz="2400" kern="0" dirty="0"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  </a:t>
            </a:r>
            <a:r>
              <a:rPr lang="en-US" sz="2400" i="1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Suiko</a:t>
            </a:r>
            <a:r>
              <a:rPr lang="en-US" sz="2400" i="1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i="1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Tennô</a:t>
            </a:r>
            <a:r>
              <a:rPr lang="en-US" sz="2400" i="1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The Monarch </a:t>
            </a:r>
            <a:r>
              <a:rPr lang="en-US" sz="2400" i="1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Suiko</a:t>
            </a:r>
            <a:r>
              <a:rPr lang="ja-JP" sz="2400" ker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『推古天皇』</a:t>
            </a:r>
            <a:r>
              <a:rPr lang="en-JP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inerva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Shobô</a:t>
            </a:r>
            <a:br>
              <a:rPr lang="en-JP" sz="2400" kern="0" dirty="0">
                <a:effectLst/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JP" sz="2400" kern="0" dirty="0">
                <a:effectLst/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2021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 </a:t>
            </a:r>
            <a:r>
              <a:rPr lang="en-US" sz="2400" i="1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Female Monarchs in Classical Kingship, a History</a:t>
            </a:r>
            <a:r>
              <a:rPr lang="ja-JP" sz="2400" ker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『女帝の古代王権史』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Chikuma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Shinsho 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Chikuma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Shobô</a:t>
            </a:r>
            <a:r>
              <a:rPr lang="en-US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endParaRPr lang="en-JP" sz="24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325691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1506-C06D-6C02-1AE2-3CE5F7D9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7C506-8E6D-E63A-D2EE-0C0EB8429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65125"/>
            <a:ext cx="10702159" cy="612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kern="1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As her publications indicate, Prof. Yoshie has long taken deep 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interest in the social roles of women from Yayoi into classical times —  she calls her approach, “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joseitachi</a:t>
            </a:r>
            <a:r>
              <a:rPr lang="en-US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no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sugata</a:t>
            </a:r>
            <a:r>
              <a:rPr lang="en-US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wo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horiokoshi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” — excavating the lives of women in history, through studies of family structure, including the structures and processes of marriage, succession, inheritance, and keeping genealogies.</a:t>
            </a:r>
            <a:endParaRPr lang="en-JP" sz="24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  <a:endParaRPr lang="en-JP" sz="24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 am happy to recall that she and I have been able to work together to translate parts of Japan’s earliest extant law codes (the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Yôrô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ritsuryô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), which have proven helpful in exploring issues of family organization and gender relations in Nara times (cf. the PPJS website, page on </a:t>
            </a:r>
            <a:r>
              <a:rPr lang="en-US" sz="2400" i="1" kern="1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itsuryô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esearch).   </a:t>
            </a:r>
            <a:endParaRPr lang="en-JP" sz="24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  <a:endParaRPr lang="en-JP" sz="24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In recent years, Prof. Yoshie has focused her research more on female rulership and social leadership in both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protohistorical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and early classical society. Several translations into English of her work are available. A particularly good example of is in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Monumenta</a:t>
            </a:r>
            <a:r>
              <a:rPr lang="en-US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Nipponica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Do take a look.</a:t>
            </a:r>
            <a:endParaRPr lang="en-JP" sz="24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  <a:endParaRPr lang="en-JP" sz="24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142651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5BA6-E32F-87CF-A39D-90955CC8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99726-9083-50D2-9255-28F79164E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7048"/>
            <a:ext cx="10515600" cy="5619915"/>
          </a:xfrm>
        </p:spPr>
        <p:txBody>
          <a:bodyPr/>
          <a:lstStyle/>
          <a:p>
            <a:pPr marL="0" indent="0">
              <a:buNone/>
            </a:pPr>
            <a:endParaRPr lang="en-JP" sz="18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Prof. Yoshie uses primary source analysis as well as archaeological and linguistic evidence to learn about women’s social roles, both at the center and in the periphery. </a:t>
            </a:r>
            <a:endParaRPr lang="en-JP" sz="24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JP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As she will tell you more about today, in 2005 she published her book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Tsukarareta</a:t>
            </a:r>
            <a:r>
              <a:rPr lang="en-US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Himiko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(</a:t>
            </a:r>
            <a:r>
              <a:rPr lang="en-US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The Invented History of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Himiko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), which she considers to be her first book “that applies concepts of  gender </a:t>
            </a:r>
            <a:r>
              <a:rPr lang="en-US" sz="2400" kern="1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analysis to her research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.” Therein, she tells readers about her excavation of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Himiko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and her society in third-century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Yamatai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correcting parts of the story that she thinks have been misunderstood. She will also explain why she thinks that the stories of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Himiko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and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Yamatai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are relevant still, because they influence structures and social attitudes that still shape </a:t>
            </a:r>
            <a:r>
              <a:rPr lang="en-US" sz="2400" kern="1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law and attitudes to </a:t>
            </a:r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gender and gender relations in Japan (and of Japan) today. </a:t>
            </a: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“Getting it right matters,” says Prof. Yoshie. </a:t>
            </a:r>
            <a:endParaRPr lang="en-JP" sz="24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123870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649</Words>
  <Application>Microsoft Macintosh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inherit</vt:lpstr>
      <vt:lpstr>MS Mincho</vt:lpstr>
      <vt:lpstr>Apple Chancery</vt:lpstr>
      <vt:lpstr>Arial</vt:lpstr>
      <vt:lpstr>Calibri</vt:lpstr>
      <vt:lpstr>Calibri Light</vt:lpstr>
      <vt:lpstr>Microsoft Himalaya</vt:lpstr>
      <vt:lpstr>Office Theme</vt:lpstr>
      <vt:lpstr> What to Make of  Himiko?   Akiko Yoshie, Emerita Professor, Teikyô University     </vt:lpstr>
      <vt:lpstr>Introducing   Prof. Akiko Yoshie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 Piggott</dc:creator>
  <cp:lastModifiedBy>Joan R Piggott</cp:lastModifiedBy>
  <cp:revision>15</cp:revision>
  <dcterms:created xsi:type="dcterms:W3CDTF">2024-02-01T15:19:01Z</dcterms:created>
  <dcterms:modified xsi:type="dcterms:W3CDTF">2024-02-04T00:41:38Z</dcterms:modified>
</cp:coreProperties>
</file>