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76" r:id="rId3"/>
    <p:sldId id="256" r:id="rId4"/>
    <p:sldId id="259" r:id="rId5"/>
    <p:sldId id="257" r:id="rId6"/>
    <p:sldId id="258" r:id="rId7"/>
    <p:sldId id="282" r:id="rId8"/>
    <p:sldId id="275" r:id="rId9"/>
    <p:sldId id="280" r:id="rId10"/>
    <p:sldId id="278" r:id="rId11"/>
    <p:sldId id="283" r:id="rId12"/>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D8D99-89A1-9E1A-2FC2-05C98A4A62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F1BB731D-8515-887C-FFAD-45034C412A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0E6CE539-1002-06CC-C0B1-8C4D6002AD82}"/>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63C11D45-BEF3-2AA7-7FBD-0D21170A0590}"/>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8D472C99-6502-A374-A11B-7975EDDE8D14}"/>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181804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B204-976B-61F3-8D83-981C3340E241}"/>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28A59D4A-04BB-FBB8-E5A0-9FB5D2C364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03F8A372-4804-ECDC-72A1-DE307B2C46FA}"/>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C92ED99D-7F33-CAA6-2F7B-5D773C128B9E}"/>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C56D226-CCFF-88FE-DF93-23E1E813C854}"/>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32778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DD486E-A6D6-F398-D17A-FE6A1B9D1E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A85DF7AF-0779-FF1A-C7E3-4CC161A8C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CE0F725F-437F-9A9E-72CF-8BE63FB42743}"/>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3B368A94-255E-6E60-B0C0-E60AC1A7236B}"/>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EF29DF3D-32ED-A282-1BA2-EA9D0C6B7B1E}"/>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819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27A3-47BE-B622-C4EA-AF5E2B96FB79}"/>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3D3EC0A9-8293-8E99-62C9-F3603BCCE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B963E07D-3C21-CCD9-5EC4-063871B0F3C0}"/>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A457AAD9-5E74-EE9F-1F19-D5E2324ABAD2}"/>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C8A4547-03EF-0142-8668-9091BF0674DA}"/>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25849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AD11-DB09-1F22-6EC4-C0276D704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3FCAA267-DA5D-CC30-7E43-8042F9686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5693F-45ED-EF92-6B8E-933981E1436A}"/>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3812F722-9183-9F7B-6BE0-78D6DF00778D}"/>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38C2093-1443-16DD-53C3-EF9704182EDD}"/>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130688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E680-1C8E-020D-4E71-497C67A00E09}"/>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9979BD01-EA48-DE35-4541-877878D5E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C39BEABE-6134-8140-5583-D5F50F61CF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73717F25-7863-2F7F-DD9D-6F577ECFE156}"/>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6" name="Footer Placeholder 5">
            <a:extLst>
              <a:ext uri="{FF2B5EF4-FFF2-40B4-BE49-F238E27FC236}">
                <a16:creationId xmlns:a16="http://schemas.microsoft.com/office/drawing/2014/main" id="{35B4D5A8-98EF-1EF1-BE21-24AB5F1AE047}"/>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133F789-E734-4ACB-AFEB-177823565B26}"/>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283378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6C2A-82E0-D290-BA1D-088C7375E546}"/>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AB768F1E-1E74-D2EC-37C4-C79835223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FB5CEB-577C-F639-7DC1-4C0345DB37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46459B5F-2EAA-8D71-821D-3F09389B1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3C5F2-EE9B-3152-4593-95E56F711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F6AD0E97-2681-5C9C-8057-979950251331}"/>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8" name="Footer Placeholder 7">
            <a:extLst>
              <a:ext uri="{FF2B5EF4-FFF2-40B4-BE49-F238E27FC236}">
                <a16:creationId xmlns:a16="http://schemas.microsoft.com/office/drawing/2014/main" id="{21DDCA1A-B505-480E-D7FB-63298CEC49BF}"/>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C22BA4ED-063C-BD47-AB63-8CD6C1BE117B}"/>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408195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869E-219A-459C-40F3-5D6117A2CE92}"/>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4694D785-7D95-4E7E-5A28-C713E5BA9C29}"/>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4" name="Footer Placeholder 3">
            <a:extLst>
              <a:ext uri="{FF2B5EF4-FFF2-40B4-BE49-F238E27FC236}">
                <a16:creationId xmlns:a16="http://schemas.microsoft.com/office/drawing/2014/main" id="{28D49B5F-1B2E-8900-33FF-93FA9890CC41}"/>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7194F337-53A9-D316-3E98-5952BF3F072F}"/>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163515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38FB3-D1F3-9FC0-4867-95792BF25709}"/>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3" name="Footer Placeholder 2">
            <a:extLst>
              <a:ext uri="{FF2B5EF4-FFF2-40B4-BE49-F238E27FC236}">
                <a16:creationId xmlns:a16="http://schemas.microsoft.com/office/drawing/2014/main" id="{52DDBA01-F7E5-6BEE-4E60-1E8BA56B23ED}"/>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B31C8ADF-3B04-F584-AE1D-184CD5C68ECE}"/>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235554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D5F-1337-1F66-BC02-C551B1780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3043941A-9D7D-FB01-F778-562079ECC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938F6A60-E127-8945-BD09-6B35B6883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E9E40-983F-5087-D6DB-84D290ED3407}"/>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6" name="Footer Placeholder 5">
            <a:extLst>
              <a:ext uri="{FF2B5EF4-FFF2-40B4-BE49-F238E27FC236}">
                <a16:creationId xmlns:a16="http://schemas.microsoft.com/office/drawing/2014/main" id="{A5169DBF-E086-4C57-8481-C90042E29430}"/>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0D79C417-F7D0-7D84-35A1-328EE0ACF41C}"/>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3706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DCD8-4F64-7AF7-C135-E6B7CDA12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D63EBA11-E0E4-714D-72F9-EEB026376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DA9D986E-EBCC-5515-9641-B2A5DEFF6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6EFAC-3B4E-8249-7D5C-51050BAD96DE}"/>
              </a:ext>
            </a:extLst>
          </p:cNvPr>
          <p:cNvSpPr>
            <a:spLocks noGrp="1"/>
          </p:cNvSpPr>
          <p:nvPr>
            <p:ph type="dt" sz="half" idx="10"/>
          </p:nvPr>
        </p:nvSpPr>
        <p:spPr/>
        <p:txBody>
          <a:bodyPr/>
          <a:lstStyle/>
          <a:p>
            <a:fld id="{472A560F-D7C5-5D4F-9F38-FA452971E514}" type="datetimeFigureOut">
              <a:rPr lang="en-JP" smtClean="0"/>
              <a:t>2024/02/20</a:t>
            </a:fld>
            <a:endParaRPr lang="en-JP"/>
          </a:p>
        </p:txBody>
      </p:sp>
      <p:sp>
        <p:nvSpPr>
          <p:cNvPr id="6" name="Footer Placeholder 5">
            <a:extLst>
              <a:ext uri="{FF2B5EF4-FFF2-40B4-BE49-F238E27FC236}">
                <a16:creationId xmlns:a16="http://schemas.microsoft.com/office/drawing/2014/main" id="{1BC04017-CE66-7E70-6AAA-93AEB799DAE8}"/>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53891C2-D1C5-37F3-4536-2C223CDEEF8C}"/>
              </a:ext>
            </a:extLst>
          </p:cNvPr>
          <p:cNvSpPr>
            <a:spLocks noGrp="1"/>
          </p:cNvSpPr>
          <p:nvPr>
            <p:ph type="sldNum" sz="quarter" idx="12"/>
          </p:nvPr>
        </p:nvSpPr>
        <p:spPr/>
        <p:txBody>
          <a:bodyPr/>
          <a:lstStyle/>
          <a:p>
            <a:fld id="{8CE4A880-9CDA-6F40-92C0-D6FB99FE35F1}" type="slidenum">
              <a:rPr lang="en-JP" smtClean="0"/>
              <a:t>‹#›</a:t>
            </a:fld>
            <a:endParaRPr lang="en-JP"/>
          </a:p>
        </p:txBody>
      </p:sp>
    </p:spTree>
    <p:extLst>
      <p:ext uri="{BB962C8B-B14F-4D97-AF65-F5344CB8AC3E}">
        <p14:creationId xmlns:p14="http://schemas.microsoft.com/office/powerpoint/2010/main" val="53147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CC0DE7-139F-1681-BE83-01DD9D887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3DA12C09-F478-82D1-B07E-79D4D8FB8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7761473-17EB-29C1-51FB-8B69FE6B3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A560F-D7C5-5D4F-9F38-FA452971E514}" type="datetimeFigureOut">
              <a:rPr lang="en-JP" smtClean="0"/>
              <a:t>2024/02/20</a:t>
            </a:fld>
            <a:endParaRPr lang="en-JP"/>
          </a:p>
        </p:txBody>
      </p:sp>
      <p:sp>
        <p:nvSpPr>
          <p:cNvPr id="5" name="Footer Placeholder 4">
            <a:extLst>
              <a:ext uri="{FF2B5EF4-FFF2-40B4-BE49-F238E27FC236}">
                <a16:creationId xmlns:a16="http://schemas.microsoft.com/office/drawing/2014/main" id="{E75A651C-F85B-770B-80EB-4237A8F74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5CA7ECA9-5AD0-494D-63C2-758F4BDE1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4A880-9CDA-6F40-92C0-D6FB99FE35F1}" type="slidenum">
              <a:rPr lang="en-JP" smtClean="0"/>
              <a:t>‹#›</a:t>
            </a:fld>
            <a:endParaRPr lang="en-JP"/>
          </a:p>
        </p:txBody>
      </p:sp>
    </p:spTree>
    <p:extLst>
      <p:ext uri="{BB962C8B-B14F-4D97-AF65-F5344CB8AC3E}">
        <p14:creationId xmlns:p14="http://schemas.microsoft.com/office/powerpoint/2010/main" val="161028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6833A-FB65-A7EB-4C5B-78125E2819FB}"/>
              </a:ext>
            </a:extLst>
          </p:cNvPr>
          <p:cNvSpPr>
            <a:spLocks noGrp="1"/>
          </p:cNvSpPr>
          <p:nvPr>
            <p:ph type="ctrTitle"/>
          </p:nvPr>
        </p:nvSpPr>
        <p:spPr>
          <a:xfrm>
            <a:off x="3814248" y="2000164"/>
            <a:ext cx="8219090" cy="4134679"/>
          </a:xfrm>
        </p:spPr>
        <p:txBody>
          <a:bodyPr>
            <a:normAutofit fontScale="90000"/>
          </a:bodyPr>
          <a:lstStyle/>
          <a:p>
            <a:br>
              <a:rPr kumimoji="1" lang="en-US" altLang="ja-JP" sz="4800" b="1" dirty="0">
                <a:latin typeface="Microsoft Himalaya" pitchFamily="2" charset="0"/>
                <a:ea typeface="Microsoft Himalaya" pitchFamily="2" charset="0"/>
                <a:cs typeface="Microsoft Himalaya" pitchFamily="2" charset="0"/>
              </a:rPr>
            </a:br>
            <a:br>
              <a:rPr kumimoji="1" lang="en-US" altLang="ja-JP" sz="4800" b="1" dirty="0">
                <a:latin typeface="Microsoft Himalaya" pitchFamily="2" charset="0"/>
                <a:ea typeface="Microsoft Himalaya" pitchFamily="2" charset="0"/>
                <a:cs typeface="Microsoft Himalaya" pitchFamily="2" charset="0"/>
              </a:rPr>
            </a:br>
            <a:br>
              <a:rPr kumimoji="1" lang="en-US" altLang="ja-JP" sz="4800" b="1" dirty="0">
                <a:latin typeface="Microsoft Himalaya" pitchFamily="2" charset="0"/>
                <a:ea typeface="Microsoft Himalaya" pitchFamily="2" charset="0"/>
                <a:cs typeface="Microsoft Himalaya" pitchFamily="2" charset="0"/>
              </a:rPr>
            </a:br>
            <a:r>
              <a:rPr kumimoji="1" lang="en-US" altLang="ja-JP" sz="7200" b="1" dirty="0">
                <a:latin typeface="Microsoft Himalaya" pitchFamily="2" charset="0"/>
                <a:ea typeface="Microsoft Himalaya" pitchFamily="2" charset="0"/>
                <a:cs typeface="Microsoft Himalaya" pitchFamily="2" charset="0"/>
              </a:rPr>
              <a:t>Who was </a:t>
            </a:r>
            <a:r>
              <a:rPr kumimoji="1" lang="en-US" altLang="ja-JP" sz="7200" b="1" dirty="0" err="1">
                <a:latin typeface="Microsoft Himalaya" pitchFamily="2" charset="0"/>
                <a:ea typeface="Microsoft Himalaya" pitchFamily="2" charset="0"/>
                <a:cs typeface="Microsoft Himalaya" pitchFamily="2" charset="0"/>
              </a:rPr>
              <a:t>Suiko</a:t>
            </a:r>
            <a:r>
              <a:rPr kumimoji="1" lang="en-US" altLang="ja-JP" sz="7200" b="1" dirty="0">
                <a:latin typeface="Microsoft Himalaya" pitchFamily="2" charset="0"/>
                <a:ea typeface="Microsoft Himalaya" pitchFamily="2" charset="0"/>
                <a:cs typeface="Microsoft Himalaya" pitchFamily="2" charset="0"/>
              </a:rPr>
              <a:t>,</a:t>
            </a:r>
            <a:br>
              <a:rPr kumimoji="1" lang="en-US" altLang="ja-JP" sz="7200" b="1" dirty="0">
                <a:latin typeface="Microsoft Himalaya" pitchFamily="2" charset="0"/>
                <a:ea typeface="Microsoft Himalaya" pitchFamily="2" charset="0"/>
                <a:cs typeface="Microsoft Himalaya" pitchFamily="2" charset="0"/>
              </a:rPr>
            </a:br>
            <a:r>
              <a:rPr kumimoji="1" lang="en-US" altLang="ja-JP" sz="7200" b="1" dirty="0">
                <a:latin typeface="Microsoft Himalaya" pitchFamily="2" charset="0"/>
                <a:ea typeface="Microsoft Himalaya" pitchFamily="2" charset="0"/>
                <a:cs typeface="Microsoft Himalaya" pitchFamily="2" charset="0"/>
              </a:rPr>
              <a:t>and Why It  Matters?</a:t>
            </a:r>
            <a:br>
              <a:rPr kumimoji="1" lang="en-US" altLang="ja-JP" sz="7200" b="1" dirty="0">
                <a:latin typeface="Microsoft Himalaya" pitchFamily="2" charset="0"/>
                <a:ea typeface="Microsoft Himalaya" pitchFamily="2" charset="0"/>
                <a:cs typeface="Microsoft Himalaya" pitchFamily="2" charset="0"/>
              </a:rPr>
            </a:br>
            <a:r>
              <a:rPr kumimoji="1" lang="en-US" altLang="ja-JP" sz="4400" b="1" dirty="0">
                <a:latin typeface="Microsoft Himalaya" pitchFamily="2" charset="0"/>
                <a:ea typeface="Microsoft Himalaya" pitchFamily="2" charset="0"/>
                <a:cs typeface="Microsoft Himalaya" pitchFamily="2" charset="0"/>
              </a:rPr>
              <a:t>Akiko Yoshie,</a:t>
            </a:r>
            <a:br>
              <a:rPr kumimoji="1" lang="en-US" altLang="ja-JP" sz="4400" b="1" dirty="0">
                <a:latin typeface="Microsoft Himalaya" pitchFamily="2" charset="0"/>
                <a:ea typeface="Microsoft Himalaya" pitchFamily="2" charset="0"/>
                <a:cs typeface="Microsoft Himalaya" pitchFamily="2" charset="0"/>
              </a:rPr>
            </a:br>
            <a:r>
              <a:rPr kumimoji="1" lang="en-US" altLang="ja-JP" sz="4400" b="1" dirty="0">
                <a:latin typeface="Microsoft Himalaya" pitchFamily="2" charset="0"/>
                <a:ea typeface="Microsoft Himalaya" pitchFamily="2" charset="0"/>
                <a:cs typeface="Microsoft Himalaya" pitchFamily="2" charset="0"/>
              </a:rPr>
              <a:t>Professor Emerita, </a:t>
            </a:r>
            <a:r>
              <a:rPr kumimoji="1" lang="en-US" altLang="ja-JP" sz="4400" b="1" dirty="0" err="1">
                <a:latin typeface="Microsoft Himalaya" pitchFamily="2" charset="0"/>
                <a:ea typeface="Microsoft Himalaya" pitchFamily="2" charset="0"/>
                <a:cs typeface="Microsoft Himalaya" pitchFamily="2" charset="0"/>
              </a:rPr>
              <a:t>Teikyô</a:t>
            </a:r>
            <a:r>
              <a:rPr kumimoji="1" lang="en-US" altLang="ja-JP" sz="4400" b="1" dirty="0">
                <a:latin typeface="Microsoft Himalaya" pitchFamily="2" charset="0"/>
                <a:ea typeface="Microsoft Himalaya" pitchFamily="2" charset="0"/>
                <a:cs typeface="Microsoft Himalaya" pitchFamily="2" charset="0"/>
              </a:rPr>
              <a:t> University   </a:t>
            </a:r>
            <a:br>
              <a:rPr kumimoji="1" lang="en-US" altLang="ja-JP" sz="4400" b="1" dirty="0">
                <a:latin typeface="Microsoft Himalaya" pitchFamily="2" charset="0"/>
                <a:ea typeface="Microsoft Himalaya" pitchFamily="2" charset="0"/>
                <a:cs typeface="Microsoft Himalaya" pitchFamily="2" charset="0"/>
              </a:rPr>
            </a:br>
            <a:br>
              <a:rPr kumimoji="1" lang="en-US" altLang="ja-JP" sz="3200" b="1" dirty="0">
                <a:latin typeface="Microsoft Himalaya" pitchFamily="2" charset="0"/>
                <a:ea typeface="Microsoft Himalaya" pitchFamily="2" charset="0"/>
                <a:cs typeface="Microsoft Himalaya" pitchFamily="2" charset="0"/>
              </a:rPr>
            </a:br>
            <a:endParaRPr kumimoji="1" lang="ja-JP" altLang="en-US" sz="2800" b="1" dirty="0">
              <a:latin typeface="Microsoft Himalaya" pitchFamily="2" charset="0"/>
              <a:cs typeface="Microsoft Himalaya" pitchFamily="2" charset="0"/>
            </a:endParaRPr>
          </a:p>
        </p:txBody>
      </p:sp>
      <p:sp>
        <p:nvSpPr>
          <p:cNvPr id="3" name="字幕 2">
            <a:extLst>
              <a:ext uri="{FF2B5EF4-FFF2-40B4-BE49-F238E27FC236}">
                <a16:creationId xmlns:a16="http://schemas.microsoft.com/office/drawing/2014/main" id="{C9CF5D44-3D5D-C0C9-70B1-D52442EAB799}"/>
              </a:ext>
            </a:extLst>
          </p:cNvPr>
          <p:cNvSpPr>
            <a:spLocks noGrp="1"/>
          </p:cNvSpPr>
          <p:nvPr>
            <p:ph type="subTitle" idx="1"/>
          </p:nvPr>
        </p:nvSpPr>
        <p:spPr>
          <a:xfrm>
            <a:off x="3814248" y="5517801"/>
            <a:ext cx="6835588" cy="1543488"/>
          </a:xfrm>
        </p:spPr>
        <p:txBody>
          <a:bodyPr>
            <a:normAutofit fontScale="92500" lnSpcReduction="20000"/>
          </a:bodyPr>
          <a:lstStyle/>
          <a:p>
            <a:r>
              <a:rPr kumimoji="1" lang="ja-JP" altLang="en-US"/>
              <a:t>　　　　　　　　　　　　　　　</a:t>
            </a:r>
            <a:endParaRPr kumimoji="1" lang="en-US" altLang="ja-JP" dirty="0"/>
          </a:p>
          <a:p>
            <a:endParaRPr lang="en-US" altLang="ja-JP" dirty="0"/>
          </a:p>
          <a:p>
            <a:endParaRPr kumimoji="1" lang="en-US" altLang="ja-JP" dirty="0"/>
          </a:p>
          <a:p>
            <a:r>
              <a:rPr kumimoji="1" lang="ja-JP" altLang="en-US"/>
              <a:t>　　　　　　　　　</a:t>
            </a:r>
            <a:endParaRPr kumimoji="1" lang="ja-JP" altLang="en-US" dirty="0"/>
          </a:p>
        </p:txBody>
      </p:sp>
      <p:sp>
        <p:nvSpPr>
          <p:cNvPr id="5" name="テキスト ボックス 4">
            <a:extLst>
              <a:ext uri="{FF2B5EF4-FFF2-40B4-BE49-F238E27FC236}">
                <a16:creationId xmlns:a16="http://schemas.microsoft.com/office/drawing/2014/main" id="{E1788F69-BAE7-3B18-8BBF-FFE56A515848}"/>
              </a:ext>
            </a:extLst>
          </p:cNvPr>
          <p:cNvSpPr txBox="1"/>
          <p:nvPr/>
        </p:nvSpPr>
        <p:spPr>
          <a:xfrm>
            <a:off x="586409" y="1340199"/>
            <a:ext cx="9014791" cy="369332"/>
          </a:xfrm>
          <a:prstGeom prst="rect">
            <a:avLst/>
          </a:prstGeom>
          <a:noFill/>
        </p:spPr>
        <p:txBody>
          <a:bodyPr wrap="square" rtlCol="0">
            <a:spAutoFit/>
          </a:bodyPr>
          <a:lstStyle/>
          <a:p>
            <a:r>
              <a:rPr kumimoji="1" lang="ja-JP" altLang="en-US"/>
              <a:t>　　　　　　　　　　　　　　　　　　　　　　　　　　　　　</a:t>
            </a:r>
            <a:r>
              <a:rPr kumimoji="1" lang="en-US" altLang="ja-JP" dirty="0"/>
              <a:t> </a:t>
            </a:r>
          </a:p>
        </p:txBody>
      </p:sp>
      <p:sp>
        <p:nvSpPr>
          <p:cNvPr id="6" name="TextBox 5">
            <a:extLst>
              <a:ext uri="{FF2B5EF4-FFF2-40B4-BE49-F238E27FC236}">
                <a16:creationId xmlns:a16="http://schemas.microsoft.com/office/drawing/2014/main" id="{AE3305B7-DBC9-0C8B-9E37-CDF4B17DE8D6}"/>
              </a:ext>
            </a:extLst>
          </p:cNvPr>
          <p:cNvSpPr txBox="1"/>
          <p:nvPr/>
        </p:nvSpPr>
        <p:spPr>
          <a:xfrm>
            <a:off x="1542164" y="5904824"/>
            <a:ext cx="9397124" cy="769441"/>
          </a:xfrm>
          <a:prstGeom prst="rect">
            <a:avLst/>
          </a:prstGeom>
          <a:noFill/>
        </p:spPr>
        <p:txBody>
          <a:bodyPr wrap="none" rtlCol="0">
            <a:spAutoFit/>
          </a:bodyPr>
          <a:lstStyle/>
          <a:p>
            <a:r>
              <a:rPr lang="en-JP" sz="2200" dirty="0">
                <a:latin typeface="Apple Chancery" panose="03020702040506060504" pitchFamily="66" charset="-79"/>
                <a:cs typeface="Apple Chancery" panose="03020702040506060504" pitchFamily="66" charset="-79"/>
              </a:rPr>
              <a:t>Presented by The Shinso Ito Center of Japanese Religion and Culture          </a:t>
            </a:r>
          </a:p>
          <a:p>
            <a:pPr algn="ctr"/>
            <a:r>
              <a:rPr lang="en-JP" sz="2200" dirty="0">
                <a:latin typeface="Apple Chancery" panose="03020702040506060504" pitchFamily="66" charset="-79"/>
                <a:cs typeface="Apple Chancery" panose="03020702040506060504" pitchFamily="66" charset="-79"/>
              </a:rPr>
              <a:t>&amp; The Project for Premodern Japan Studies at USC</a:t>
            </a:r>
          </a:p>
        </p:txBody>
      </p:sp>
      <p:pic>
        <p:nvPicPr>
          <p:cNvPr id="7" name="Picture 6">
            <a:extLst>
              <a:ext uri="{FF2B5EF4-FFF2-40B4-BE49-F238E27FC236}">
                <a16:creationId xmlns:a16="http://schemas.microsoft.com/office/drawing/2014/main" id="{B934C0E8-8AFA-0CDC-846C-0FAB5DA37601}"/>
              </a:ext>
            </a:extLst>
          </p:cNvPr>
          <p:cNvPicPr>
            <a:picLocks noChangeAspect="1"/>
          </p:cNvPicPr>
          <p:nvPr/>
        </p:nvPicPr>
        <p:blipFill rotWithShape="1">
          <a:blip r:embed="rId2"/>
          <a:srcRect l="15706"/>
          <a:stretch/>
        </p:blipFill>
        <p:spPr>
          <a:xfrm>
            <a:off x="586409" y="300427"/>
            <a:ext cx="4686098" cy="4134679"/>
          </a:xfrm>
          <a:prstGeom prst="rect">
            <a:avLst/>
          </a:prstGeom>
        </p:spPr>
      </p:pic>
    </p:spTree>
    <p:extLst>
      <p:ext uri="{BB962C8B-B14F-4D97-AF65-F5344CB8AC3E}">
        <p14:creationId xmlns:p14="http://schemas.microsoft.com/office/powerpoint/2010/main" val="95329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3FD4-EDE2-DDF5-3C7D-985F94A27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8BE29-C9C5-4920-228B-338A2A1256F5}"/>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F653C6F8-7242-2323-934E-A1171E453C7D}"/>
              </a:ext>
            </a:extLst>
          </p:cNvPr>
          <p:cNvSpPr>
            <a:spLocks noGrp="1"/>
          </p:cNvSpPr>
          <p:nvPr>
            <p:ph idx="1"/>
          </p:nvPr>
        </p:nvSpPr>
        <p:spPr>
          <a:xfrm>
            <a:off x="2730061" y="365125"/>
            <a:ext cx="7002517" cy="6287923"/>
          </a:xfrm>
        </p:spPr>
        <p:txBody>
          <a:bodyPr>
            <a:normAutofit/>
          </a:bodyPr>
          <a:lstStyle/>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500" kern="100" dirty="0">
                <a:latin typeface="Calibri" panose="020F0502020204030204" pitchFamily="34" charset="0"/>
                <a:ea typeface="Yu Mincho" panose="02020400000000000000" pitchFamily="18" charset="-128"/>
                <a:cs typeface="Times New Roman" panose="02020603050405020304" pitchFamily="18" charset="0"/>
              </a:rPr>
              <a:t>We hope that after Prof. Yoshie’s lecture and Prof. Lowe’s comments today, many of you in the audience will have questions and opinions to voice as well. </a:t>
            </a:r>
          </a:p>
          <a:p>
            <a:pPr marL="0" indent="0">
              <a:buNone/>
            </a:pPr>
            <a:endParaRPr lang="en-US" sz="25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500" kern="100" dirty="0">
                <a:latin typeface="Calibri" panose="020F0502020204030204" pitchFamily="34" charset="0"/>
                <a:ea typeface="Yu Mincho" panose="02020400000000000000" pitchFamily="18" charset="-128"/>
                <a:cs typeface="Times New Roman" panose="02020603050405020304" pitchFamily="18" charset="0"/>
              </a:rPr>
              <a:t>And we hope that in future, conversations between researchers inside and outside Japan in a bilingual setting like </a:t>
            </a:r>
            <a:r>
              <a:rPr lang="en-US" sz="2500" kern="100">
                <a:latin typeface="Calibri" panose="020F0502020204030204" pitchFamily="34" charset="0"/>
                <a:ea typeface="Yu Mincho" panose="02020400000000000000" pitchFamily="18" charset="-128"/>
                <a:cs typeface="Times New Roman" panose="02020603050405020304" pitchFamily="18" charset="0"/>
              </a:rPr>
              <a:t>this one will </a:t>
            </a:r>
            <a:r>
              <a:rPr lang="en-US" sz="2500" kern="100" dirty="0">
                <a:latin typeface="Calibri" panose="020F0502020204030204" pitchFamily="34" charset="0"/>
                <a:ea typeface="Yu Mincho" panose="02020400000000000000" pitchFamily="18" charset="-128"/>
                <a:cs typeface="Times New Roman" panose="02020603050405020304" pitchFamily="18" charset="0"/>
              </a:rPr>
              <a:t>increase, bringing ever more knowledge about Japan and interest in it to a broader audience across the globe!  </a:t>
            </a:r>
            <a:endParaRPr lang="en-JP" sz="25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dirty="0"/>
          </a:p>
        </p:txBody>
      </p:sp>
    </p:spTree>
    <p:extLst>
      <p:ext uri="{BB962C8B-B14F-4D97-AF65-F5344CB8AC3E}">
        <p14:creationId xmlns:p14="http://schemas.microsoft.com/office/powerpoint/2010/main" val="416876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458D-3C61-3225-956E-F36E8F743D6F}"/>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33DAD676-C3DA-6E24-DFA2-5AE59B7EC728}"/>
              </a:ext>
            </a:extLst>
          </p:cNvPr>
          <p:cNvSpPr>
            <a:spLocks noGrp="1"/>
          </p:cNvSpPr>
          <p:nvPr>
            <p:ph idx="1"/>
          </p:nvPr>
        </p:nvSpPr>
        <p:spPr>
          <a:xfrm>
            <a:off x="838200" y="532852"/>
            <a:ext cx="10515600" cy="6225299"/>
          </a:xfrm>
        </p:spPr>
        <p:txBody>
          <a:bodyPr>
            <a:normAutofit fontScale="92500"/>
          </a:bodyPr>
          <a:lstStyle/>
          <a:p>
            <a:pPr marL="0" indent="0">
              <a:buNone/>
            </a:pPr>
            <a:r>
              <a:rPr lang="en-JP" dirty="0"/>
              <a:t>Selected Bibliography</a:t>
            </a:r>
          </a:p>
          <a:p>
            <a:pPr marL="0" indent="0">
              <a:buNone/>
            </a:pPr>
            <a:r>
              <a:rPr lang="en-JP" dirty="0"/>
              <a:t>• Joan R. Piggott, </a:t>
            </a:r>
            <a:r>
              <a:rPr lang="en-JP" i="1" dirty="0"/>
              <a:t>The Emergence of Japanese Kingship, 1997</a:t>
            </a:r>
          </a:p>
          <a:p>
            <a:pPr marL="0" indent="0">
              <a:buNone/>
            </a:pPr>
            <a:r>
              <a:rPr lang="en-US" kern="100" dirty="0">
                <a:effectLst/>
                <a:ea typeface="Yu Mincho" panose="02020400000000000000" pitchFamily="18" charset="-128"/>
                <a:cs typeface="Times New Roman" panose="02020603050405020304" pitchFamily="18" charset="0"/>
              </a:rPr>
              <a:t>• Donald Philippi</a:t>
            </a:r>
            <a:r>
              <a:rPr lang="en-US" i="1" kern="100" dirty="0">
                <a:effectLst/>
                <a:ea typeface="Yu Mincho" panose="02020400000000000000" pitchFamily="18" charset="-128"/>
                <a:cs typeface="Times New Roman" panose="02020603050405020304" pitchFamily="18" charset="0"/>
              </a:rPr>
              <a:t>, </a:t>
            </a:r>
            <a:r>
              <a:rPr lang="en-US" i="1" kern="100" dirty="0" err="1">
                <a:effectLst/>
                <a:ea typeface="Yu Mincho" panose="02020400000000000000" pitchFamily="18" charset="-128"/>
                <a:cs typeface="Times New Roman" panose="02020603050405020304" pitchFamily="18" charset="0"/>
              </a:rPr>
              <a:t>Kojiki</a:t>
            </a:r>
            <a:r>
              <a:rPr lang="en-US" i="1" kern="100" dirty="0">
                <a:effectLst/>
                <a:ea typeface="Yu Mincho" panose="02020400000000000000" pitchFamily="18" charset="-128"/>
                <a:cs typeface="Times New Roman" panose="02020603050405020304" pitchFamily="18" charset="0"/>
              </a:rPr>
              <a:t>,</a:t>
            </a:r>
            <a:r>
              <a:rPr lang="en-US" kern="100" dirty="0">
                <a:effectLst/>
                <a:ea typeface="Yu Mincho" panose="02020400000000000000" pitchFamily="18" charset="-128"/>
                <a:cs typeface="Times New Roman" panose="02020603050405020304" pitchFamily="18" charset="0"/>
              </a:rPr>
              <a:t> 1969</a:t>
            </a:r>
            <a:endParaRPr lang="en-JP" sz="1800" kern="100" dirty="0">
              <a:effectLst/>
              <a:ea typeface="Yu Mincho" panose="02020400000000000000" pitchFamily="18" charset="-128"/>
              <a:cs typeface="Times New Roman" panose="02020603050405020304" pitchFamily="18" charset="0"/>
            </a:endParaRPr>
          </a:p>
          <a:p>
            <a:pPr marL="0" indent="0">
              <a:buNone/>
            </a:pPr>
            <a:r>
              <a:rPr lang="en-US" kern="100" dirty="0">
                <a:effectLst/>
                <a:ea typeface="Yu Mincho" panose="02020400000000000000" pitchFamily="18" charset="-128"/>
                <a:cs typeface="Times New Roman" panose="02020603050405020304" pitchFamily="18" charset="0"/>
              </a:rPr>
              <a:t>• Gustav </a:t>
            </a:r>
            <a:r>
              <a:rPr lang="en-US" kern="100" dirty="0" err="1">
                <a:effectLst/>
                <a:ea typeface="Yu Mincho" panose="02020400000000000000" pitchFamily="18" charset="-128"/>
                <a:cs typeface="Times New Roman" panose="02020603050405020304" pitchFamily="18" charset="0"/>
              </a:rPr>
              <a:t>Heldt</a:t>
            </a:r>
            <a:r>
              <a:rPr lang="en-US" kern="100" dirty="0">
                <a:effectLst/>
                <a:ea typeface="Yu Mincho" panose="02020400000000000000" pitchFamily="18" charset="-128"/>
                <a:cs typeface="Times New Roman" panose="02020603050405020304" pitchFamily="18" charset="0"/>
              </a:rPr>
              <a:t>, </a:t>
            </a:r>
            <a:r>
              <a:rPr lang="en-US" i="1" kern="100" dirty="0">
                <a:effectLst/>
                <a:ea typeface="Yu Mincho" panose="02020400000000000000" pitchFamily="18" charset="-128"/>
                <a:cs typeface="Times New Roman" panose="02020603050405020304" pitchFamily="18" charset="0"/>
              </a:rPr>
              <a:t>The </a:t>
            </a:r>
            <a:r>
              <a:rPr lang="en-US" i="1" kern="100" dirty="0" err="1">
                <a:effectLst/>
                <a:ea typeface="Yu Mincho" panose="02020400000000000000" pitchFamily="18" charset="-128"/>
                <a:cs typeface="Times New Roman" panose="02020603050405020304" pitchFamily="18" charset="0"/>
              </a:rPr>
              <a:t>Kojiki</a:t>
            </a:r>
            <a:r>
              <a:rPr lang="en-US" i="1" kern="100" dirty="0">
                <a:effectLst/>
                <a:ea typeface="Yu Mincho" panose="02020400000000000000" pitchFamily="18" charset="-128"/>
                <a:cs typeface="Times New Roman" panose="02020603050405020304" pitchFamily="18" charset="0"/>
              </a:rPr>
              <a:t>, An Account of Ancient Matters</a:t>
            </a:r>
            <a:r>
              <a:rPr lang="en-US" kern="100" dirty="0">
                <a:effectLst/>
                <a:ea typeface="Yu Mincho" panose="02020400000000000000" pitchFamily="18" charset="-128"/>
                <a:cs typeface="Times New Roman" panose="02020603050405020304" pitchFamily="18" charset="0"/>
              </a:rPr>
              <a:t>, 2014 </a:t>
            </a:r>
          </a:p>
          <a:p>
            <a:pPr marL="0" indent="0">
              <a:buNone/>
            </a:pPr>
            <a:r>
              <a:rPr lang="en-JP" dirty="0"/>
              <a:t>• W.</a:t>
            </a:r>
            <a:r>
              <a:rPr lang="en-US" dirty="0"/>
              <a:t> </a:t>
            </a:r>
            <a:r>
              <a:rPr lang="en-JP" dirty="0"/>
              <a:t>G. Aston</a:t>
            </a:r>
            <a:r>
              <a:rPr lang="en-JP" i="1" dirty="0"/>
              <a:t>, Nihongi, Chronicles of Japan, 1972</a:t>
            </a:r>
          </a:p>
          <a:p>
            <a:pPr marL="0" indent="0">
              <a:buNone/>
            </a:pPr>
            <a:r>
              <a:rPr lang="en-US" kern="100" dirty="0">
                <a:effectLst/>
                <a:ea typeface="Yu Mincho" panose="02020400000000000000" pitchFamily="18" charset="-128"/>
                <a:cs typeface="Times New Roman" panose="02020603050405020304" pitchFamily="18" charset="0"/>
              </a:rPr>
              <a:t>• L. Carrington Goodrich, </a:t>
            </a:r>
            <a:r>
              <a:rPr lang="en-US" i="1" kern="100" dirty="0">
                <a:effectLst/>
                <a:ea typeface="Yu Mincho" panose="02020400000000000000" pitchFamily="18" charset="-128"/>
                <a:cs typeface="Times New Roman" panose="02020603050405020304" pitchFamily="18" charset="0"/>
              </a:rPr>
              <a:t>Japan in Chinese Dynastic Histories</a:t>
            </a:r>
            <a:r>
              <a:rPr lang="en-US" kern="100" dirty="0">
                <a:effectLst/>
                <a:ea typeface="Yu Mincho" panose="02020400000000000000" pitchFamily="18" charset="-128"/>
                <a:cs typeface="Times New Roman" panose="02020603050405020304" pitchFamily="18" charset="0"/>
              </a:rPr>
              <a:t>, 1951</a:t>
            </a:r>
            <a:endParaRPr lang="en-JP" kern="100" dirty="0">
              <a:effectLst/>
              <a:ea typeface="Yu Mincho" panose="02020400000000000000" pitchFamily="18" charset="-128"/>
              <a:cs typeface="Times New Roman" panose="02020603050405020304" pitchFamily="18" charset="0"/>
            </a:endParaRPr>
          </a:p>
          <a:p>
            <a:pPr marL="0" indent="0">
              <a:buNone/>
            </a:pPr>
            <a:r>
              <a:rPr lang="en-US" kern="100" dirty="0">
                <a:effectLst/>
                <a:ea typeface="Yu Mincho" panose="02020400000000000000" pitchFamily="18" charset="-128"/>
                <a:cs typeface="Times New Roman" panose="02020603050405020304" pitchFamily="18" charset="0"/>
              </a:rPr>
              <a:t>•John R. Bentley, </a:t>
            </a:r>
            <a:r>
              <a:rPr lang="en-US" i="1" kern="100" dirty="0">
                <a:effectLst/>
                <a:ea typeface="Yu Mincho" panose="02020400000000000000" pitchFamily="18" charset="-128"/>
                <a:cs typeface="Times New Roman" panose="02020603050405020304" pitchFamily="18" charset="0"/>
              </a:rPr>
              <a:t>Historiographical Trends in Early Japan</a:t>
            </a:r>
            <a:r>
              <a:rPr lang="en-US" kern="100" dirty="0">
                <a:effectLst/>
                <a:ea typeface="Yu Mincho" panose="02020400000000000000" pitchFamily="18" charset="-128"/>
                <a:cs typeface="Times New Roman" panose="02020603050405020304" pitchFamily="18" charset="0"/>
              </a:rPr>
              <a:t>, 2002 </a:t>
            </a:r>
          </a:p>
          <a:p>
            <a:pPr marL="0" indent="0">
              <a:buNone/>
            </a:pPr>
            <a:r>
              <a:rPr lang="en-JP" dirty="0"/>
              <a:t>• Torquil Duthie, </a:t>
            </a:r>
            <a:r>
              <a:rPr lang="en-JP" i="1" dirty="0"/>
              <a:t>Manyôshû and the Imperial Imagination in Early Japan, </a:t>
            </a:r>
            <a:r>
              <a:rPr lang="en-JP" dirty="0"/>
              <a:t>2014</a:t>
            </a:r>
          </a:p>
          <a:p>
            <a:pPr marL="0" indent="0">
              <a:buNone/>
            </a:pPr>
            <a:r>
              <a:rPr lang="en-JP" kern="100" dirty="0">
                <a:effectLst/>
                <a:ea typeface="Yu Mincho" panose="02020400000000000000" pitchFamily="18" charset="-128"/>
                <a:cs typeface="Times New Roman" panose="02020603050405020304" pitchFamily="18" charset="0"/>
              </a:rPr>
              <a:t>•</a:t>
            </a:r>
            <a:r>
              <a:rPr lang="en-JP" kern="100">
                <a:effectLst/>
                <a:ea typeface="Yu Mincho" panose="02020400000000000000" pitchFamily="18" charset="-128"/>
                <a:cs typeface="Times New Roman" panose="02020603050405020304" pitchFamily="18" charset="0"/>
              </a:rPr>
              <a:t>Kokuritsu Rekishi </a:t>
            </a:r>
            <a:r>
              <a:rPr lang="en-JP" kern="100">
                <a:ea typeface="Yu Mincho" panose="02020400000000000000" pitchFamily="18" charset="-128"/>
                <a:cs typeface="Times New Roman" panose="02020603050405020304" pitchFamily="18" charset="0"/>
              </a:rPr>
              <a:t>M</a:t>
            </a:r>
            <a:r>
              <a:rPr lang="en-JP" kern="100">
                <a:effectLst/>
                <a:ea typeface="Yu Mincho" panose="02020400000000000000" pitchFamily="18" charset="-128"/>
                <a:cs typeface="Times New Roman" panose="02020603050405020304" pitchFamily="18" charset="0"/>
              </a:rPr>
              <a:t>inzoku </a:t>
            </a:r>
            <a:r>
              <a:rPr lang="en-JP" kern="100" dirty="0">
                <a:ea typeface="Yu Mincho" panose="02020400000000000000" pitchFamily="18" charset="-128"/>
                <a:cs typeface="Times New Roman" panose="02020603050405020304" pitchFamily="18" charset="0"/>
              </a:rPr>
              <a:t>H</a:t>
            </a:r>
            <a:r>
              <a:rPr lang="en-JP" kern="100">
                <a:effectLst/>
                <a:ea typeface="Yu Mincho" panose="02020400000000000000" pitchFamily="18" charset="-128"/>
                <a:cs typeface="Times New Roman" panose="02020603050405020304" pitchFamily="18" charset="0"/>
              </a:rPr>
              <a:t>akubutsukan</a:t>
            </a:r>
            <a:r>
              <a:rPr lang="en-JP" kern="100" dirty="0">
                <a:effectLst/>
                <a:ea typeface="Yu Mincho" panose="02020400000000000000" pitchFamily="18" charset="-128"/>
                <a:cs typeface="Times New Roman" panose="02020603050405020304" pitchFamily="18" charset="0"/>
              </a:rPr>
              <a:t>, </a:t>
            </a:r>
            <a:r>
              <a:rPr lang="en-JP" i="1" kern="100" dirty="0">
                <a:effectLst/>
                <a:ea typeface="Yu Mincho" panose="02020400000000000000" pitchFamily="18" charset="-128"/>
                <a:cs typeface="Times New Roman" panose="02020603050405020304" pitchFamily="18" charset="0"/>
              </a:rPr>
              <a:t>Seisa (genda-) no Nihonshi</a:t>
            </a:r>
            <a:r>
              <a:rPr lang="en-JP" kern="100" dirty="0">
                <a:effectLst/>
                <a:ea typeface="Yu Mincho" panose="02020400000000000000" pitchFamily="18" charset="-128"/>
                <a:cs typeface="Times New Roman" panose="02020603050405020304" pitchFamily="18" charset="0"/>
              </a:rPr>
              <a:t>, 2020</a:t>
            </a:r>
          </a:p>
          <a:p>
            <a:pPr marL="0" indent="0">
              <a:buNone/>
            </a:pPr>
            <a:r>
              <a:rPr lang="en-JP" i="1" dirty="0"/>
              <a:t>•</a:t>
            </a:r>
            <a:r>
              <a:rPr lang="en-JP" dirty="0"/>
              <a:t>Yoshimura Takehiko</a:t>
            </a:r>
            <a:r>
              <a:rPr lang="en-JP" i="1" dirty="0"/>
              <a:t>, Nihon kodai no seiji to shakai, 2021</a:t>
            </a:r>
          </a:p>
          <a:p>
            <a:pPr marL="0" indent="0">
              <a:buNone/>
            </a:pPr>
            <a:r>
              <a:rPr lang="en-JP" dirty="0"/>
              <a:t>•Nitô Atsushi, “Kodai joteiron no genjô to kadai,” </a:t>
            </a:r>
            <a:r>
              <a:rPr lang="en-JP" i="1" dirty="0"/>
              <a:t>Rekishi hyôron</a:t>
            </a:r>
            <a:r>
              <a:rPr lang="en-JP" dirty="0"/>
              <a:t> 642 (2003); “Bansei ikkei”ron to jotei, kôtaishi,” </a:t>
            </a:r>
            <a:r>
              <a:rPr lang="en-JP" i="1" dirty="0"/>
              <a:t>Rekishigaku kenkyû </a:t>
            </a:r>
            <a:r>
              <a:rPr lang="en-JP" dirty="0"/>
              <a:t>1004 (2021) </a:t>
            </a:r>
          </a:p>
        </p:txBody>
      </p:sp>
    </p:spTree>
    <p:extLst>
      <p:ext uri="{BB962C8B-B14F-4D97-AF65-F5344CB8AC3E}">
        <p14:creationId xmlns:p14="http://schemas.microsoft.com/office/powerpoint/2010/main" val="138909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FD997-12EB-F301-9E10-5E6D0D67E9C9}"/>
              </a:ext>
            </a:extLst>
          </p:cNvPr>
          <p:cNvSpPr>
            <a:spLocks noGrp="1"/>
          </p:cNvSpPr>
          <p:nvPr>
            <p:ph type="title"/>
          </p:nvPr>
        </p:nvSpPr>
        <p:spPr>
          <a:xfrm>
            <a:off x="640080" y="325369"/>
            <a:ext cx="4368602" cy="1956841"/>
          </a:xfrm>
        </p:spPr>
        <p:txBody>
          <a:bodyPr anchor="b">
            <a:normAutofit/>
          </a:bodyPr>
          <a:lstStyle/>
          <a:p>
            <a:r>
              <a:rPr lang="en-JP" sz="5400" dirty="0"/>
              <a:t>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057F2D-4FDE-8EE5-92FC-69F821AAE636}"/>
              </a:ext>
            </a:extLst>
          </p:cNvPr>
          <p:cNvSpPr>
            <a:spLocks noGrp="1"/>
          </p:cNvSpPr>
          <p:nvPr>
            <p:ph idx="1"/>
          </p:nvPr>
        </p:nvSpPr>
        <p:spPr>
          <a:xfrm>
            <a:off x="259492" y="2872899"/>
            <a:ext cx="4624177" cy="3320668"/>
          </a:xfrm>
        </p:spPr>
        <p:txBody>
          <a:bodyPr>
            <a:normAutofit fontScale="92500" lnSpcReduction="20000"/>
          </a:bodyPr>
          <a:lstStyle/>
          <a:p>
            <a:pPr marL="0" indent="0">
              <a:buNone/>
            </a:pPr>
            <a:endParaRPr lang="en-JP" sz="2200" dirty="0"/>
          </a:p>
          <a:p>
            <a:pPr marL="0" indent="0">
              <a:buNone/>
            </a:pPr>
            <a:r>
              <a:rPr lang="en-JP" sz="2700" dirty="0"/>
              <a:t>Welcome to today’s Shinso Ito Center lecture on Great King Suiko by Prof. Akiko Yoshie, Emerita Professor, Teikyô University. </a:t>
            </a:r>
          </a:p>
          <a:p>
            <a:pPr marL="0" indent="0">
              <a:buNone/>
            </a:pPr>
            <a:r>
              <a:rPr lang="en-JP" sz="2700" dirty="0"/>
              <a:t>This is the second of two lectures by Professor Yoshie on female rulers and rulership in early Japan. </a:t>
            </a:r>
          </a:p>
          <a:p>
            <a:pPr marL="0" indent="0">
              <a:buNone/>
            </a:pPr>
            <a:r>
              <a:rPr lang="en-JP" sz="2700" dirty="0"/>
              <a:t>Prof. Bryan Lowe of Princeton is with us as well as discussant.</a:t>
            </a:r>
          </a:p>
        </p:txBody>
      </p:sp>
      <p:pic>
        <p:nvPicPr>
          <p:cNvPr id="4" name="Picture 3">
            <a:extLst>
              <a:ext uri="{FF2B5EF4-FFF2-40B4-BE49-F238E27FC236}">
                <a16:creationId xmlns:a16="http://schemas.microsoft.com/office/drawing/2014/main" id="{C2D4D390-8C65-652E-9D19-37BB60DADE85}"/>
              </a:ext>
            </a:extLst>
          </p:cNvPr>
          <p:cNvPicPr>
            <a:picLocks noChangeAspect="1"/>
          </p:cNvPicPr>
          <p:nvPr/>
        </p:nvPicPr>
        <p:blipFill rotWithShape="1">
          <a:blip r:embed="rId2"/>
          <a:srcRect l="25275"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760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36C5-6711-961C-8C19-BB1D46583540}"/>
              </a:ext>
            </a:extLst>
          </p:cNvPr>
          <p:cNvSpPr>
            <a:spLocks noGrp="1"/>
          </p:cNvSpPr>
          <p:nvPr>
            <p:ph type="ctrTitle"/>
          </p:nvPr>
        </p:nvSpPr>
        <p:spPr>
          <a:xfrm>
            <a:off x="1368191" y="306174"/>
            <a:ext cx="9144000" cy="1879978"/>
          </a:xfrm>
        </p:spPr>
        <p:txBody>
          <a:bodyPr>
            <a:normAutofit/>
          </a:bodyPr>
          <a:lstStyle/>
          <a:p>
            <a:r>
              <a:rPr lang="en-US" sz="4000" kern="100" dirty="0">
                <a:latin typeface="Calibri" panose="020F0502020204030204" pitchFamily="34" charset="0"/>
                <a:ea typeface="Yu Mincho" panose="02020400000000000000" pitchFamily="18" charset="-128"/>
                <a:cs typeface="Times New Roman" panose="02020603050405020304" pitchFamily="18" charset="0"/>
              </a:rPr>
              <a:t>I</a:t>
            </a:r>
            <a:r>
              <a:rPr lang="en-US" sz="4000" kern="100" dirty="0">
                <a:effectLst/>
                <a:latin typeface="Calibri" panose="020F0502020204030204" pitchFamily="34" charset="0"/>
                <a:ea typeface="Yu Mincho" panose="02020400000000000000" pitchFamily="18" charset="-128"/>
                <a:cs typeface="Times New Roman" panose="02020603050405020304" pitchFamily="18" charset="0"/>
              </a:rPr>
              <a:t>ntroducing Prof. Yoshie</a:t>
            </a:r>
            <a:br>
              <a:rPr lang="en-US" sz="4000" kern="100" dirty="0">
                <a:effectLst/>
                <a:latin typeface="Calibri" panose="020F0502020204030204" pitchFamily="34" charset="0"/>
                <a:ea typeface="Yu Mincho" panose="02020400000000000000" pitchFamily="18" charset="-128"/>
                <a:cs typeface="Times New Roman" panose="02020603050405020304" pitchFamily="18" charset="0"/>
              </a:rPr>
            </a:br>
            <a:br>
              <a:rPr lang="en-JP" sz="4000" kern="100" dirty="0">
                <a:effectLst/>
                <a:latin typeface="Calibri" panose="020F0502020204030204" pitchFamily="34" charset="0"/>
                <a:ea typeface="Yu Mincho" panose="02020400000000000000" pitchFamily="18" charset="-128"/>
                <a:cs typeface="Times New Roman" panose="02020603050405020304" pitchFamily="18" charset="0"/>
              </a:rPr>
            </a:br>
            <a:endParaRPr lang="en-JP" sz="4000" dirty="0"/>
          </a:p>
        </p:txBody>
      </p:sp>
      <p:sp>
        <p:nvSpPr>
          <p:cNvPr id="3" name="Subtitle 2">
            <a:extLst>
              <a:ext uri="{FF2B5EF4-FFF2-40B4-BE49-F238E27FC236}">
                <a16:creationId xmlns:a16="http://schemas.microsoft.com/office/drawing/2014/main" id="{2BC95588-0D40-C70C-E70B-DAC4F9F3938F}"/>
              </a:ext>
            </a:extLst>
          </p:cNvPr>
          <p:cNvSpPr>
            <a:spLocks noGrp="1"/>
          </p:cNvSpPr>
          <p:nvPr>
            <p:ph type="subTitle" idx="1"/>
          </p:nvPr>
        </p:nvSpPr>
        <p:spPr/>
        <p:txBody>
          <a:bodyPr/>
          <a:lstStyle/>
          <a:p>
            <a:r>
              <a:rPr lang="en-JP" dirty="0"/>
              <a:t> </a:t>
            </a:r>
          </a:p>
        </p:txBody>
      </p:sp>
      <p:pic>
        <p:nvPicPr>
          <p:cNvPr id="5" name="Picture 4" descr="A person standing in front of a large screen&#10;&#10;Description automatically generated">
            <a:extLst>
              <a:ext uri="{FF2B5EF4-FFF2-40B4-BE49-F238E27FC236}">
                <a16:creationId xmlns:a16="http://schemas.microsoft.com/office/drawing/2014/main" id="{E0142DA8-9E80-FFE5-4AAE-DBD80C53FC45}"/>
              </a:ext>
            </a:extLst>
          </p:cNvPr>
          <p:cNvPicPr>
            <a:picLocks noChangeAspect="1"/>
          </p:cNvPicPr>
          <p:nvPr/>
        </p:nvPicPr>
        <p:blipFill rotWithShape="1">
          <a:blip r:embed="rId2"/>
          <a:srcRect l="16037" t="15753" r="13544" b="37003"/>
          <a:stretch/>
        </p:blipFill>
        <p:spPr>
          <a:xfrm>
            <a:off x="1512071" y="1163638"/>
            <a:ext cx="9311738" cy="5184610"/>
          </a:xfrm>
          <a:prstGeom prst="rect">
            <a:avLst/>
          </a:prstGeom>
        </p:spPr>
      </p:pic>
      <p:sp>
        <p:nvSpPr>
          <p:cNvPr id="6" name="TextBox 5">
            <a:extLst>
              <a:ext uri="{FF2B5EF4-FFF2-40B4-BE49-F238E27FC236}">
                <a16:creationId xmlns:a16="http://schemas.microsoft.com/office/drawing/2014/main" id="{F5A76374-D2E7-5D14-5C6A-B1D731E5AF18}"/>
              </a:ext>
            </a:extLst>
          </p:cNvPr>
          <p:cNvSpPr txBox="1"/>
          <p:nvPr/>
        </p:nvSpPr>
        <p:spPr>
          <a:xfrm>
            <a:off x="5492693" y="6250864"/>
            <a:ext cx="248786" cy="369332"/>
          </a:xfrm>
          <a:prstGeom prst="rect">
            <a:avLst/>
          </a:prstGeom>
          <a:noFill/>
        </p:spPr>
        <p:txBody>
          <a:bodyPr wrap="none" rtlCol="0">
            <a:spAutoFit/>
          </a:bodyPr>
          <a:lstStyle/>
          <a:p>
            <a:r>
              <a:rPr lang="en-JP" dirty="0">
                <a:latin typeface="Apple Chancery" panose="03020702040506060504" pitchFamily="66" charset="-79"/>
                <a:cs typeface="Apple Chancery" panose="03020702040506060504" pitchFamily="66" charset="-79"/>
              </a:rPr>
              <a:t> </a:t>
            </a:r>
          </a:p>
        </p:txBody>
      </p:sp>
    </p:spTree>
    <p:extLst>
      <p:ext uri="{BB962C8B-B14F-4D97-AF65-F5344CB8AC3E}">
        <p14:creationId xmlns:p14="http://schemas.microsoft.com/office/powerpoint/2010/main" val="559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9C5C-A228-8207-29D6-B27EDD8B069A}"/>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8713F314-05E0-5F57-32B3-4C10565B8087}"/>
              </a:ext>
            </a:extLst>
          </p:cNvPr>
          <p:cNvSpPr>
            <a:spLocks noGrp="1"/>
          </p:cNvSpPr>
          <p:nvPr>
            <p:ph idx="1"/>
          </p:nvPr>
        </p:nvSpPr>
        <p:spPr>
          <a:xfrm>
            <a:off x="733097" y="139153"/>
            <a:ext cx="10515600" cy="6629509"/>
          </a:xfrm>
        </p:spPr>
        <p:txBody>
          <a:bodyPr>
            <a:normAutofit fontScale="92500" lnSpcReduction="20000"/>
          </a:bodyPr>
          <a:lstStyle/>
          <a:p>
            <a:pPr marL="0" indent="0" algn="ctr" fontAlgn="base">
              <a:buNone/>
            </a:pPr>
            <a:endParaRPr lang="en-JP" sz="2400" kern="0" dirty="0">
              <a:latin typeface="Calibri" panose="020F0502020204030204" pitchFamily="34" charset="0"/>
              <a:ea typeface="MS Mincho" panose="02020609040205080304" pitchFamily="49" charset="-128"/>
              <a:cs typeface="Calibri" panose="020F0502020204030204" pitchFamily="34" charset="0"/>
            </a:endParaRPr>
          </a:p>
          <a:p>
            <a:pPr marL="0" indent="0" fontAlgn="base">
              <a:buNone/>
            </a:pPr>
            <a:r>
              <a:rPr lang="en-JP" sz="2600" kern="0" dirty="0">
                <a:effectLst/>
                <a:latin typeface="Calibri" panose="020F0502020204030204" pitchFamily="34" charset="0"/>
                <a:ea typeface="MS Mincho" panose="02020609040205080304" pitchFamily="49" charset="-128"/>
                <a:cs typeface="Calibri" panose="020F0502020204030204" pitchFamily="34" charset="0"/>
              </a:rPr>
              <a:t>Born in 1948</a:t>
            </a:r>
            <a:r>
              <a:rPr lang="en-US" sz="2600" kern="0" dirty="0">
                <a:effectLst/>
                <a:latin typeface="Calibri" panose="020F0502020204030204" pitchFamily="34" charset="0"/>
                <a:ea typeface="MS Mincho" panose="02020609040205080304" pitchFamily="49" charset="-128"/>
                <a:cs typeface="Calibri" panose="020F0502020204030204" pitchFamily="34" charset="0"/>
              </a:rPr>
              <a:t>,</a:t>
            </a:r>
            <a:r>
              <a:rPr lang="en-JP" sz="2600" kern="0" dirty="0">
                <a:effectLst/>
                <a:latin typeface="Calibri" panose="020F0502020204030204" pitchFamily="34" charset="0"/>
                <a:ea typeface="MS Mincho" panose="02020609040205080304" pitchFamily="49" charset="-128"/>
                <a:cs typeface="Calibri" panose="020F0502020204030204" pitchFamily="34" charset="0"/>
              </a:rPr>
              <a:t> Yoshie Akiko graduated from the Tokyo University of Education in 1971</a:t>
            </a:r>
            <a:r>
              <a:rPr lang="en-US" sz="2600" kern="0" dirty="0">
                <a:effectLst/>
                <a:latin typeface="Calibri" panose="020F0502020204030204" pitchFamily="34" charset="0"/>
                <a:ea typeface="MS Mincho" panose="02020609040205080304" pitchFamily="49" charset="-128"/>
                <a:cs typeface="Calibri" panose="020F0502020204030204" pitchFamily="34" charset="0"/>
              </a:rPr>
              <a:t>. While raising a family, she completed doctoral studies in 1979 and received her </a:t>
            </a:r>
            <a:r>
              <a:rPr lang="en-US" sz="2600" kern="0" dirty="0">
                <a:latin typeface="Calibri" panose="020F0502020204030204" pitchFamily="34" charset="0"/>
                <a:ea typeface="MS Mincho" panose="02020609040205080304" pitchFamily="49" charset="-128"/>
                <a:cs typeface="Calibri" panose="020F0502020204030204" pitchFamily="34" charset="0"/>
              </a:rPr>
              <a:t>PhD</a:t>
            </a:r>
            <a:r>
              <a:rPr lang="en-US" sz="2600" kern="0" dirty="0">
                <a:effectLst/>
                <a:latin typeface="Calibri" panose="020F0502020204030204" pitchFamily="34" charset="0"/>
                <a:ea typeface="MS Mincho" panose="02020609040205080304" pitchFamily="49" charset="-128"/>
                <a:cs typeface="Calibri" panose="020F0502020204030204" pitchFamily="34" charset="0"/>
              </a:rPr>
              <a:t> from Tokyo Metropolitan University in 1987. Her dissertation was entitled, ”The Structure of the </a:t>
            </a:r>
            <a:r>
              <a:rPr lang="en-US" sz="2600" i="1" kern="0" dirty="0">
                <a:effectLst/>
                <a:latin typeface="Calibri" panose="020F0502020204030204" pitchFamily="34" charset="0"/>
                <a:ea typeface="MS Mincho" panose="02020609040205080304" pitchFamily="49" charset="-128"/>
                <a:cs typeface="Calibri" panose="020F0502020204030204" pitchFamily="34" charset="0"/>
              </a:rPr>
              <a:t>Uji </a:t>
            </a:r>
            <a:r>
              <a:rPr lang="en-US" sz="2600" kern="0" dirty="0">
                <a:effectLst/>
                <a:latin typeface="Calibri" panose="020F0502020204030204" pitchFamily="34" charset="0"/>
                <a:ea typeface="MS Mincho" panose="02020609040205080304" pitchFamily="49" charset="-128"/>
                <a:cs typeface="Calibri" panose="020F0502020204030204" pitchFamily="34" charset="0"/>
              </a:rPr>
              <a:t>Kin Group in Classical Japan” </a:t>
            </a:r>
            <a:r>
              <a:rPr lang="ja-JP" sz="2600" kern="0">
                <a:effectLst/>
                <a:latin typeface="Calibri" panose="020F0502020204030204" pitchFamily="34" charset="0"/>
                <a:ea typeface="MS Mincho" panose="02020609040205080304" pitchFamily="49" charset="-128"/>
                <a:cs typeface="MS Mincho" panose="02020609040205080304" pitchFamily="49" charset="-128"/>
              </a:rPr>
              <a:t>『日本古代の氏の構造』</a:t>
            </a:r>
            <a:r>
              <a:rPr lang="en-US" altLang="ja-JP" sz="2600" kern="0" dirty="0">
                <a:effectLst/>
                <a:latin typeface="Calibri" panose="020F0502020204030204" pitchFamily="34" charset="0"/>
                <a:ea typeface="MS Mincho" panose="02020609040205080304" pitchFamily="49" charset="-128"/>
                <a:cs typeface="MS Mincho" panose="02020609040205080304" pitchFamily="49" charset="-128"/>
              </a:rPr>
              <a:t>. </a:t>
            </a:r>
            <a:r>
              <a:rPr lang="en-US" sz="2600" kern="0" dirty="0">
                <a:effectLst/>
                <a:latin typeface="Calibri" panose="020F0502020204030204" pitchFamily="34" charset="0"/>
                <a:ea typeface="MS Mincho" panose="02020609040205080304" pitchFamily="49" charset="-128"/>
                <a:cs typeface="Calibri" panose="020F0502020204030204" pitchFamily="34" charset="0"/>
              </a:rPr>
              <a:t>She was appointed Assistant Professor at </a:t>
            </a:r>
            <a:r>
              <a:rPr lang="en-US" sz="2600" kern="0" dirty="0" err="1">
                <a:effectLst/>
                <a:latin typeface="Calibri" panose="020F0502020204030204" pitchFamily="34" charset="0"/>
                <a:ea typeface="MS Mincho" panose="02020609040205080304" pitchFamily="49" charset="-128"/>
                <a:cs typeface="Calibri" panose="020F0502020204030204" pitchFamily="34" charset="0"/>
              </a:rPr>
              <a:t>Teikyô</a:t>
            </a:r>
            <a:r>
              <a:rPr lang="en-US" sz="2600" kern="0" dirty="0">
                <a:effectLst/>
                <a:latin typeface="Calibri" panose="020F0502020204030204" pitchFamily="34" charset="0"/>
                <a:ea typeface="MS Mincho" panose="02020609040205080304" pitchFamily="49" charset="-128"/>
                <a:cs typeface="Calibri" panose="020F0502020204030204" pitchFamily="34" charset="0"/>
              </a:rPr>
              <a:t> University in 1992 and promoted to Full Professor in 1999. Having retired in 2013, she is now Professor Emerita at </a:t>
            </a:r>
            <a:r>
              <a:rPr lang="en-US" sz="2600" kern="0" dirty="0" err="1">
                <a:effectLst/>
                <a:latin typeface="Calibri" panose="020F0502020204030204" pitchFamily="34" charset="0"/>
                <a:ea typeface="MS Mincho" panose="02020609040205080304" pitchFamily="49" charset="-128"/>
                <a:cs typeface="Calibri" panose="020F0502020204030204" pitchFamily="34" charset="0"/>
              </a:rPr>
              <a:t>Teikyô</a:t>
            </a:r>
            <a:r>
              <a:rPr lang="en-US" sz="2600" kern="0" dirty="0">
                <a:effectLst/>
                <a:latin typeface="Calibri" panose="020F0502020204030204" pitchFamily="34" charset="0"/>
                <a:ea typeface="MS Mincho" panose="02020609040205080304" pitchFamily="49" charset="-128"/>
                <a:cs typeface="Calibri" panose="020F0502020204030204" pitchFamily="34" charset="0"/>
              </a:rPr>
              <a:t> University. </a:t>
            </a:r>
          </a:p>
          <a:p>
            <a:pPr marL="0" indent="0" fontAlgn="base">
              <a:buNone/>
            </a:pPr>
            <a:r>
              <a:rPr lang="en-US" sz="2600" kern="0" dirty="0">
                <a:effectLst/>
                <a:latin typeface="Calibri" panose="020F0502020204030204" pitchFamily="34" charset="0"/>
                <a:ea typeface="MS Mincho" panose="02020609040205080304" pitchFamily="49" charset="-128"/>
                <a:cs typeface="Calibri" panose="020F0502020204030204" pitchFamily="34" charset="0"/>
              </a:rPr>
              <a:t>Her main publications and prizes include:</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fontAlgn="base">
              <a:buNone/>
            </a:pPr>
            <a:r>
              <a:rPr lang="en-JP" sz="2400" kern="0" dirty="0">
                <a:effectLst/>
                <a:latin typeface="Calibri" panose="020F0502020204030204" pitchFamily="34" charset="0"/>
                <a:ea typeface="Times New Roman" panose="02020603050405020304" pitchFamily="18" charset="0"/>
                <a:cs typeface="Calibri" panose="020F0502020204030204" pitchFamily="34" charset="0"/>
              </a:rPr>
              <a:t>1986</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  </a:t>
            </a:r>
            <a:r>
              <a:rPr lang="en-JP" sz="2400" i="1" kern="0" dirty="0">
                <a:effectLst/>
                <a:latin typeface="Calibri" panose="020F0502020204030204" pitchFamily="34" charset="0"/>
                <a:ea typeface="MS Mincho" panose="02020609040205080304" pitchFamily="49" charset="-128"/>
                <a:cs typeface="Calibri" panose="020F0502020204030204" pitchFamily="34" charset="0"/>
              </a:rPr>
              <a:t>T</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he Structure of the Uji Kin Group in Classical Japan</a:t>
            </a:r>
            <a:r>
              <a:rPr lang="ja-JP" sz="2400" kern="0">
                <a:effectLst/>
                <a:latin typeface="Calibri" panose="020F0502020204030204" pitchFamily="34" charset="0"/>
                <a:ea typeface="MS Mincho" panose="02020609040205080304" pitchFamily="49" charset="-128"/>
                <a:cs typeface="Calibri" panose="020F0502020204030204" pitchFamily="34" charset="0"/>
              </a:rPr>
              <a:t>『日本古代の氏の構造』</a:t>
            </a:r>
            <a:r>
              <a:rPr lang="en-JP" sz="2400" kern="0" dirty="0">
                <a:effectLst/>
                <a:latin typeface="Calibri" panose="020F0502020204030204" pitchFamily="34" charset="0"/>
                <a:ea typeface="MS Mincho" panose="02020609040205080304" pitchFamily="49" charset="-128"/>
                <a:cs typeface="Calibri" panose="020F0502020204030204" pitchFamily="34" charset="0"/>
              </a:rPr>
              <a:t>Y</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oshikawa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Kôbunkan</a:t>
            </a:r>
            <a:br>
              <a:rPr lang="en-JP" sz="2400" kern="0" dirty="0">
                <a:effectLst/>
                <a:latin typeface="inherit"/>
                <a:ea typeface="Times New Roman" panose="02020603050405020304" pitchFamily="18" charset="0"/>
                <a:cs typeface="Segoe UI" panose="020B0502040204020203" pitchFamily="34" charset="0"/>
              </a:rPr>
            </a:br>
            <a:r>
              <a:rPr lang="en-JP" sz="2400" kern="0" dirty="0">
                <a:effectLst/>
                <a:latin typeface="Calibri" panose="020F0502020204030204" pitchFamily="34" charset="0"/>
                <a:ea typeface="Times New Roman" panose="02020603050405020304" pitchFamily="18" charset="0"/>
                <a:cs typeface="Calibri" panose="020F0502020204030204" pitchFamily="34" charset="0"/>
              </a:rPr>
              <a:t>1996</a:t>
            </a:r>
            <a:r>
              <a:rPr lang="en-US" sz="24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2400" i="1" kern="0" dirty="0">
                <a:effectLst/>
                <a:latin typeface="Calibri" panose="020F0502020204030204" pitchFamily="34" charset="0"/>
                <a:ea typeface="Times New Roman" panose="02020603050405020304" pitchFamily="18" charset="0"/>
                <a:cs typeface="Calibri" panose="020F0502020204030204" pitchFamily="34" charset="0"/>
              </a:rPr>
              <a:t>Ritual</a:t>
            </a:r>
            <a:r>
              <a:rPr lang="en-US" sz="2400" i="1" kern="0" dirty="0">
                <a:effectLst/>
                <a:latin typeface="inherit"/>
                <a:ea typeface="Times New Roman" panose="02020603050405020304" pitchFamily="18" charset="0"/>
                <a:cs typeface="Segoe UI" panose="020B0502040204020203" pitchFamily="34" charset="0"/>
              </a:rPr>
              <a:t> and Women in Classical Japan </a:t>
            </a:r>
            <a:r>
              <a:rPr lang="ja-JP" sz="2400" kern="0">
                <a:effectLst/>
                <a:latin typeface="Calibri" panose="020F0502020204030204" pitchFamily="34" charset="0"/>
                <a:ea typeface="MS Mincho" panose="02020609040205080304" pitchFamily="49" charset="-128"/>
                <a:cs typeface="MS Mincho" panose="02020609040205080304" pitchFamily="49" charset="-128"/>
              </a:rPr>
              <a:t>『日本古代の祭祀と女性』</a:t>
            </a:r>
            <a:r>
              <a:rPr lang="en-JP" sz="2400" kern="0" dirty="0">
                <a:effectLst/>
                <a:latin typeface="Calibri" panose="020F0502020204030204" pitchFamily="34" charset="0"/>
                <a:ea typeface="MS Mincho" panose="02020609040205080304" pitchFamily="49" charset="-128"/>
                <a:cs typeface="Calibri" panose="020F0502020204030204" pitchFamily="34" charset="0"/>
              </a:rPr>
              <a:t>Y</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oshikawa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Kôbunkan</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(*Aoyama Prize for Women’s History)</a:t>
            </a:r>
            <a:br>
              <a:rPr lang="en-JP" sz="2400" kern="0" dirty="0">
                <a:effectLst/>
                <a:latin typeface="Calibri" panose="020F0502020204030204" pitchFamily="34" charset="0"/>
                <a:ea typeface="Times New Roman" panose="02020603050405020304" pitchFamily="18" charset="0"/>
                <a:cs typeface="Calibri" panose="020F0502020204030204" pitchFamily="34" charset="0"/>
              </a:rPr>
            </a:br>
            <a:r>
              <a:rPr lang="en-JP" sz="2400" kern="0" dirty="0">
                <a:effectLst/>
                <a:latin typeface="Calibri" panose="020F0502020204030204" pitchFamily="34" charset="0"/>
                <a:ea typeface="Times New Roman" panose="02020603050405020304" pitchFamily="18" charset="0"/>
                <a:cs typeface="Calibri" panose="020F0502020204030204" pitchFamily="34" charset="0"/>
              </a:rPr>
              <a:t>2000</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How Genealogies Were Drawn in Classical Japan</a:t>
            </a:r>
            <a:r>
              <a:rPr lang="ja-JP" sz="2400" kern="0">
                <a:effectLst/>
                <a:latin typeface="Calibri" panose="020F0502020204030204" pitchFamily="34" charset="0"/>
                <a:ea typeface="MS Mincho" panose="02020609040205080304" pitchFamily="49" charset="-128"/>
                <a:cs typeface="MS Mincho" panose="02020609040205080304" pitchFamily="49" charset="-128"/>
              </a:rPr>
              <a:t>『日本古代系譜様式論』</a:t>
            </a:r>
            <a:r>
              <a:rPr lang="en-JP" sz="2400" kern="0" dirty="0">
                <a:effectLst/>
                <a:latin typeface="Calibri" panose="020F0502020204030204" pitchFamily="34" charset="0"/>
                <a:ea typeface="MS Mincho" panose="02020609040205080304" pitchFamily="49" charset="-128"/>
                <a:cs typeface="Calibri" panose="020F0502020204030204" pitchFamily="34" charset="0"/>
              </a:rPr>
              <a:t>Y</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oshikawa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Kôbunkan</a:t>
            </a:r>
            <a:br>
              <a:rPr lang="en-JP" sz="2400" kern="0" dirty="0">
                <a:effectLst/>
                <a:latin typeface="inherit"/>
                <a:ea typeface="Times New Roman" panose="02020603050405020304" pitchFamily="18" charset="0"/>
                <a:cs typeface="Segoe UI" panose="020B0502040204020203" pitchFamily="34" charset="0"/>
              </a:rPr>
            </a:br>
            <a:r>
              <a:rPr lang="en-JP" sz="2400" kern="0" dirty="0">
                <a:effectLst/>
                <a:latin typeface="Calibri" panose="020F0502020204030204" pitchFamily="34" charset="0"/>
                <a:ea typeface="Times New Roman" panose="02020603050405020304" pitchFamily="18" charset="0"/>
                <a:cs typeface="Calibri" panose="020F0502020204030204" pitchFamily="34" charset="0"/>
              </a:rPr>
              <a:t>2005</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The </a:t>
            </a:r>
            <a:r>
              <a:rPr lang="en-US" sz="2400" i="1" kern="0" dirty="0">
                <a:latin typeface="Calibri" panose="020F0502020204030204" pitchFamily="34" charset="0"/>
                <a:ea typeface="MS Mincho" panose="02020609040205080304" pitchFamily="49" charset="-128"/>
                <a:cs typeface="Calibri" panose="020F0502020204030204" pitchFamily="34" charset="0"/>
              </a:rPr>
              <a:t>Invented History</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 of </a:t>
            </a:r>
            <a:r>
              <a:rPr lang="en-US" sz="2400" i="1" kern="0" dirty="0" err="1">
                <a:effectLst/>
                <a:latin typeface="Calibri" panose="020F0502020204030204" pitchFamily="34" charset="0"/>
                <a:ea typeface="MS Mincho" panose="02020609040205080304" pitchFamily="49" charset="-128"/>
                <a:cs typeface="Calibri" panose="020F0502020204030204" pitchFamily="34" charset="0"/>
              </a:rPr>
              <a:t>Himiko</a:t>
            </a:r>
            <a:r>
              <a:rPr lang="ja-JP" sz="2400" kern="0">
                <a:effectLst/>
                <a:latin typeface="Calibri" panose="020F0502020204030204" pitchFamily="34" charset="0"/>
                <a:ea typeface="MS Mincho" panose="02020609040205080304" pitchFamily="49" charset="-128"/>
                <a:cs typeface="MS Mincho" panose="02020609040205080304" pitchFamily="49" charset="-128"/>
              </a:rPr>
              <a:t>『つくられた卑弥呼』</a:t>
            </a:r>
            <a:r>
              <a:rPr lang="en-JP" sz="2400" kern="0" dirty="0">
                <a:effectLst/>
                <a:latin typeface="Calibri" panose="020F0502020204030204" pitchFamily="34" charset="0"/>
                <a:ea typeface="MS Mincho" panose="02020609040205080304" pitchFamily="49" charset="-128"/>
                <a:cs typeface="Calibri" panose="020F0502020204030204" pitchFamily="34" charset="0"/>
              </a:rPr>
              <a:t>C</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hikuma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Shinsho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Chikuma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Shobô</a:t>
            </a:r>
            <a:endParaRPr lang="en-US" sz="2400" kern="0" dirty="0">
              <a:effectLst/>
              <a:latin typeface="Calibri" panose="020F0502020204030204" pitchFamily="34" charset="0"/>
              <a:ea typeface="MS Mincho" panose="02020609040205080304" pitchFamily="49" charset="-128"/>
              <a:cs typeface="Calibri" panose="020F0502020204030204" pitchFamily="34" charset="0"/>
            </a:endParaRPr>
          </a:p>
          <a:p>
            <a:pPr marL="0" indent="0" fontAlgn="base">
              <a:buNone/>
            </a:pPr>
            <a:r>
              <a:rPr lang="en-JP" sz="2400" kern="0" dirty="0">
                <a:effectLst/>
                <a:latin typeface="inherit"/>
                <a:ea typeface="Times New Roman" panose="02020603050405020304" pitchFamily="18" charset="0"/>
                <a:cs typeface="Segoe UI" panose="020B0502040204020203" pitchFamily="34" charset="0"/>
              </a:rPr>
              <a:t>2011  </a:t>
            </a:r>
            <a:r>
              <a:rPr lang="en-JP" sz="2400" i="1" kern="0" dirty="0">
                <a:effectLst/>
                <a:latin typeface="inherit"/>
                <a:ea typeface="Times New Roman" panose="02020603050405020304" pitchFamily="18" charset="0"/>
                <a:cs typeface="Segoe UI" panose="020B0502040204020203" pitchFamily="34" charset="0"/>
              </a:rPr>
              <a:t>Classical Kingship </a:t>
            </a:r>
            <a:r>
              <a:rPr lang="ja-JP" sz="2400" kern="0">
                <a:effectLst/>
                <a:latin typeface="Calibri" panose="020F0502020204030204" pitchFamily="34" charset="0"/>
                <a:ea typeface="MS Mincho" panose="02020609040205080304" pitchFamily="49" charset="-128"/>
                <a:cs typeface="Calibri" panose="020F0502020204030204" pitchFamily="34" charset="0"/>
              </a:rPr>
              <a:t>『 </a:t>
            </a:r>
            <a:r>
              <a:rPr lang="en-JP" sz="2400" i="1" kern="0" dirty="0">
                <a:effectLst/>
                <a:latin typeface="inherit"/>
                <a:ea typeface="Times New Roman" panose="02020603050405020304" pitchFamily="18" charset="0"/>
                <a:cs typeface="Segoe UI" panose="020B0502040204020203" pitchFamily="34" charset="0"/>
              </a:rPr>
              <a:t>古代王権論</a:t>
            </a:r>
            <a:r>
              <a:rPr lang="ja-JP" sz="2400" kern="0">
                <a:effectLst/>
                <a:latin typeface="Calibri" panose="020F0502020204030204" pitchFamily="34" charset="0"/>
                <a:ea typeface="MS Mincho" panose="02020609040205080304" pitchFamily="49" charset="-128"/>
                <a:cs typeface="MS Mincho" panose="02020609040205080304" pitchFamily="49" charset="-128"/>
              </a:rPr>
              <a:t>』</a:t>
            </a:r>
            <a:r>
              <a:rPr lang="en-US" altLang="ja-JP" sz="2400" kern="0" dirty="0">
                <a:effectLst/>
                <a:latin typeface="Calibri" panose="020F0502020204030204" pitchFamily="34" charset="0"/>
                <a:ea typeface="MS Mincho" panose="02020609040205080304" pitchFamily="49" charset="-128"/>
                <a:cs typeface="MS Mincho" panose="02020609040205080304" pitchFamily="49" charset="-128"/>
              </a:rPr>
              <a:t>Iwanami </a:t>
            </a:r>
            <a:r>
              <a:rPr lang="en-US" altLang="ja-JP" sz="2400" kern="0" dirty="0" err="1">
                <a:effectLst/>
                <a:latin typeface="Calibri" panose="020F0502020204030204" pitchFamily="34" charset="0"/>
                <a:ea typeface="MS Mincho" panose="02020609040205080304" pitchFamily="49" charset="-128"/>
                <a:cs typeface="MS Mincho" panose="02020609040205080304" pitchFamily="49" charset="-128"/>
              </a:rPr>
              <a:t>shoten</a:t>
            </a:r>
            <a:br>
              <a:rPr lang="en-JP" sz="2400" kern="0" dirty="0">
                <a:effectLst/>
                <a:latin typeface="inherit"/>
                <a:ea typeface="Times New Roman" panose="02020603050405020304" pitchFamily="18" charset="0"/>
                <a:cs typeface="Segoe UI" panose="020B0502040204020203" pitchFamily="34" charset="0"/>
              </a:rPr>
            </a:br>
            <a:r>
              <a:rPr lang="en-JP" sz="2400" kern="0" dirty="0">
                <a:effectLst/>
                <a:latin typeface="Calibri" panose="020F0502020204030204" pitchFamily="34" charset="0"/>
                <a:ea typeface="Times New Roman" panose="02020603050405020304" pitchFamily="18" charset="0"/>
                <a:cs typeface="Calibri" panose="020F0502020204030204" pitchFamily="34" charset="0"/>
              </a:rPr>
              <a:t>2017</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On</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Female Monarchs in Classical Japan</a:t>
            </a:r>
            <a:r>
              <a:rPr lang="en-US" sz="2400" i="1" kern="0" dirty="0">
                <a:effectLst/>
                <a:latin typeface="MS Mincho" panose="02020609040205080304" pitchFamily="49" charset="-128"/>
                <a:ea typeface="Yu Mincho" panose="02020400000000000000" pitchFamily="18" charset="-128"/>
                <a:cs typeface="MS Mincho" panose="02020609040205080304" pitchFamily="49" charset="-128"/>
              </a:rPr>
              <a:t> </a:t>
            </a:r>
            <a:r>
              <a:rPr lang="ja-JP" sz="2400" kern="0">
                <a:effectLst/>
                <a:latin typeface="Calibri" panose="020F0502020204030204" pitchFamily="34" charset="0"/>
                <a:ea typeface="MS Mincho" panose="02020609040205080304" pitchFamily="49" charset="-128"/>
                <a:cs typeface="MS Mincho" panose="02020609040205080304" pitchFamily="49" charset="-128"/>
              </a:rPr>
              <a:t>『日本古代女帝論』</a:t>
            </a:r>
            <a:r>
              <a:rPr lang="en-JP" sz="2400" kern="0" dirty="0">
                <a:effectLst/>
                <a:latin typeface="Calibri" panose="020F0502020204030204" pitchFamily="34" charset="0"/>
                <a:ea typeface="MS Mincho" panose="02020609040205080304" pitchFamily="49" charset="-128"/>
                <a:cs typeface="Calibri" panose="020F0502020204030204" pitchFamily="34" charset="0"/>
              </a:rPr>
              <a:t>H</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anawa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Shobô</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Kadokawa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Genyoshi</a:t>
            </a:r>
            <a:r>
              <a:rPr lang="en-US" sz="2400" kern="0" dirty="0">
                <a:effectLst/>
                <a:latin typeface="Calibri" panose="020F0502020204030204" pitchFamily="34" charset="0"/>
                <a:ea typeface="MS Mincho" panose="02020609040205080304" pitchFamily="49" charset="-128"/>
                <a:cs typeface="Calibri" panose="020F0502020204030204" pitchFamily="34" charset="0"/>
              </a:rPr>
              <a:t> Prize)</a:t>
            </a:r>
            <a:br>
              <a:rPr lang="en-JP" sz="2400" kern="0" dirty="0">
                <a:effectLst/>
                <a:latin typeface="inherit"/>
                <a:ea typeface="Times New Roman" panose="02020603050405020304" pitchFamily="18" charset="0"/>
                <a:cs typeface="Segoe UI" panose="020B0502040204020203" pitchFamily="34" charset="0"/>
              </a:rPr>
            </a:br>
            <a:r>
              <a:rPr lang="en-JP" sz="2400" kern="0" dirty="0">
                <a:effectLst/>
                <a:latin typeface="inherit"/>
                <a:ea typeface="Times New Roman" panose="02020603050405020304" pitchFamily="18" charset="0"/>
                <a:cs typeface="Segoe UI" panose="020B0502040204020203" pitchFamily="34" charset="0"/>
              </a:rPr>
              <a:t>2020</a:t>
            </a:r>
            <a:r>
              <a:rPr lang="en-US" sz="2400" kern="0" dirty="0">
                <a:effectLst/>
                <a:latin typeface="MS Mincho" panose="02020609040205080304" pitchFamily="49" charset="-128"/>
                <a:ea typeface="Yu Mincho" panose="02020400000000000000" pitchFamily="18" charset="-128"/>
                <a:cs typeface="MS Mincho" panose="02020609040205080304" pitchFamily="49" charset="-128"/>
              </a:rPr>
              <a:t>  </a:t>
            </a:r>
            <a:r>
              <a:rPr lang="en-US" sz="2400" i="1" kern="0" dirty="0" err="1">
                <a:effectLst/>
                <a:latin typeface="Calibri" panose="020F0502020204030204" pitchFamily="34" charset="0"/>
                <a:ea typeface="MS Mincho" panose="02020609040205080304" pitchFamily="49" charset="-128"/>
                <a:cs typeface="Calibri" panose="020F0502020204030204" pitchFamily="34" charset="0"/>
              </a:rPr>
              <a:t>Suiko</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err="1">
                <a:effectLst/>
                <a:latin typeface="Calibri" panose="020F0502020204030204" pitchFamily="34" charset="0"/>
                <a:ea typeface="MS Mincho" panose="02020609040205080304" pitchFamily="49" charset="-128"/>
                <a:cs typeface="Calibri" panose="020F0502020204030204" pitchFamily="34" charset="0"/>
              </a:rPr>
              <a:t>Tennô</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 The Monarch </a:t>
            </a:r>
            <a:r>
              <a:rPr lang="en-US" sz="2400" i="1" kern="0" dirty="0" err="1">
                <a:effectLst/>
                <a:latin typeface="Calibri" panose="020F0502020204030204" pitchFamily="34" charset="0"/>
                <a:ea typeface="MS Mincho" panose="02020609040205080304" pitchFamily="49" charset="-128"/>
                <a:cs typeface="Calibri" panose="020F0502020204030204" pitchFamily="34" charset="0"/>
              </a:rPr>
              <a:t>Suiko</a:t>
            </a:r>
            <a:r>
              <a:rPr lang="ja-JP" sz="2400" kern="0">
                <a:effectLst/>
                <a:latin typeface="Calibri" panose="020F0502020204030204" pitchFamily="34" charset="0"/>
                <a:ea typeface="MS Mincho" panose="02020609040205080304" pitchFamily="49" charset="-128"/>
                <a:cs typeface="MS Mincho" panose="02020609040205080304" pitchFamily="49" charset="-128"/>
              </a:rPr>
              <a:t>『推古天皇』</a:t>
            </a:r>
            <a:r>
              <a:rPr lang="en-JP" sz="2400" kern="0" dirty="0">
                <a:effectLst/>
                <a:latin typeface="Calibri" panose="020F0502020204030204" pitchFamily="34" charset="0"/>
                <a:ea typeface="MS Mincho" panose="02020609040205080304" pitchFamily="49" charset="-128"/>
                <a:cs typeface="Calibri" panose="020F0502020204030204" pitchFamily="34" charset="0"/>
              </a:rPr>
              <a:t>M</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inerva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Shobô</a:t>
            </a:r>
            <a:br>
              <a:rPr lang="en-JP" sz="2400" kern="0" dirty="0">
                <a:effectLst/>
                <a:latin typeface="inherit"/>
                <a:ea typeface="Times New Roman" panose="02020603050405020304" pitchFamily="18" charset="0"/>
                <a:cs typeface="Segoe UI" panose="020B0502040204020203" pitchFamily="34" charset="0"/>
              </a:rPr>
            </a:br>
            <a:r>
              <a:rPr lang="en-JP" sz="2400" kern="0" dirty="0">
                <a:effectLst/>
                <a:latin typeface="inherit"/>
                <a:ea typeface="Times New Roman" panose="02020603050405020304" pitchFamily="18" charset="0"/>
                <a:cs typeface="Segoe UI" panose="020B0502040204020203" pitchFamily="34" charset="0"/>
              </a:rPr>
              <a:t>2021</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i="1" kern="0" dirty="0">
                <a:effectLst/>
                <a:latin typeface="Calibri" panose="020F0502020204030204" pitchFamily="34" charset="0"/>
                <a:ea typeface="MS Mincho" panose="02020609040205080304" pitchFamily="49" charset="-128"/>
                <a:cs typeface="Calibri" panose="020F0502020204030204" pitchFamily="34" charset="0"/>
              </a:rPr>
              <a:t>Female Monarchs in Classical Kingship, a History</a:t>
            </a:r>
            <a:r>
              <a:rPr lang="ja-JP" sz="2400" kern="0">
                <a:effectLst/>
                <a:latin typeface="Calibri" panose="020F0502020204030204" pitchFamily="34" charset="0"/>
                <a:ea typeface="MS Mincho" panose="02020609040205080304" pitchFamily="49" charset="-128"/>
                <a:cs typeface="MS Mincho" panose="02020609040205080304" pitchFamily="49" charset="-128"/>
              </a:rPr>
              <a:t>『女帝の古代王権史』</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Chikuma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Shinsho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Chikuma</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r>
              <a:rPr lang="en-US" sz="2400" kern="0" dirty="0" err="1">
                <a:effectLst/>
                <a:latin typeface="Calibri" panose="020F0502020204030204" pitchFamily="34" charset="0"/>
                <a:ea typeface="MS Mincho" panose="02020609040205080304" pitchFamily="49" charset="-128"/>
                <a:cs typeface="Calibri" panose="020F0502020204030204" pitchFamily="34" charset="0"/>
              </a:rPr>
              <a:t>Shobô</a:t>
            </a:r>
            <a:r>
              <a:rPr lang="en-US" sz="2400" kern="0" dirty="0">
                <a:effectLst/>
                <a:latin typeface="Calibri" panose="020F0502020204030204" pitchFamily="34" charset="0"/>
                <a:ea typeface="MS Mincho" panose="02020609040205080304" pitchFamily="49" charset="-128"/>
                <a:cs typeface="Calibri" panose="020F0502020204030204" pitchFamily="34" charset="0"/>
              </a:rPr>
              <a:t> </a:t>
            </a:r>
            <a:endParaRPr lang="en-JP" sz="24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dirty="0"/>
          </a:p>
        </p:txBody>
      </p:sp>
    </p:spTree>
    <p:extLst>
      <p:ext uri="{BB962C8B-B14F-4D97-AF65-F5344CB8AC3E}">
        <p14:creationId xmlns:p14="http://schemas.microsoft.com/office/powerpoint/2010/main" val="325691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1506-C06D-6C02-1AE2-3CE5F7D98A88}"/>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8CE7C506-8E6D-E63A-D2EE-0C0EB8429569}"/>
              </a:ext>
            </a:extLst>
          </p:cNvPr>
          <p:cNvSpPr>
            <a:spLocks noGrp="1"/>
          </p:cNvSpPr>
          <p:nvPr>
            <p:ph idx="1"/>
          </p:nvPr>
        </p:nvSpPr>
        <p:spPr>
          <a:xfrm>
            <a:off x="838199" y="189186"/>
            <a:ext cx="10702159" cy="6547945"/>
          </a:xfrm>
        </p:spPr>
        <p:txBody>
          <a:bodyPr>
            <a:normAutofit fontScale="92500" lnSpcReduction="20000"/>
          </a:bodyPr>
          <a:lstStyle/>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600" kern="100" dirty="0">
                <a:latin typeface="Calibri" panose="020F0502020204030204" pitchFamily="34" charset="0"/>
                <a:ea typeface="Yu Mincho" panose="02020400000000000000" pitchFamily="18" charset="-128"/>
                <a:cs typeface="Times New Roman" panose="02020603050405020304" pitchFamily="18" charset="0"/>
              </a:rPr>
              <a:t>Prof. Yoshie has long taken deep </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interest in the social roles of women from Yayoi into classical times —  she calls her approach,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joseitachi</a:t>
            </a:r>
            <a:r>
              <a:rPr lang="en-US" sz="2600" i="1" kern="100" dirty="0">
                <a:effectLst/>
                <a:latin typeface="Calibri" panose="020F0502020204030204" pitchFamily="34" charset="0"/>
                <a:ea typeface="Yu Mincho" panose="02020400000000000000" pitchFamily="18" charset="-128"/>
                <a:cs typeface="Times New Roman" panose="02020603050405020304" pitchFamily="18" charset="0"/>
              </a:rPr>
              <a:t> no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sugata</a:t>
            </a:r>
            <a:r>
              <a:rPr lang="en-US" sz="2600" i="1" kern="100" dirty="0">
                <a:effectLst/>
                <a:latin typeface="Calibri" panose="020F0502020204030204" pitchFamily="34" charset="0"/>
                <a:ea typeface="Yu Mincho" panose="02020400000000000000" pitchFamily="18" charset="-128"/>
                <a:cs typeface="Times New Roman" panose="02020603050405020304" pitchFamily="18" charset="0"/>
              </a:rPr>
              <a:t> wo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horiokoshi</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en-US" sz="2600" kern="100" dirty="0" err="1">
                <a:effectLst/>
                <a:latin typeface="Calibri" panose="020F0502020204030204" pitchFamily="34" charset="0"/>
                <a:ea typeface="Yu Mincho" panose="02020400000000000000" pitchFamily="18" charset="-128"/>
                <a:cs typeface="Times New Roman" panose="02020603050405020304" pitchFamily="18" charset="0"/>
              </a:rPr>
              <a:t>女性達の姿を掘り起こし</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“excavating the lives of women in history,” through studies of family structure, including marriage, succession and inheritance, and genealogical formation.</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I am happy to recall that she and I worked together with Dr. </a:t>
            </a:r>
            <a:r>
              <a:rPr lang="en-US" sz="2600" kern="100" dirty="0" err="1">
                <a:latin typeface="Calibri" panose="020F0502020204030204" pitchFamily="34" charset="0"/>
                <a:ea typeface="Yu Mincho" panose="02020400000000000000" pitchFamily="18" charset="-128"/>
                <a:cs typeface="Times New Roman" panose="02020603050405020304" pitchFamily="18" charset="0"/>
              </a:rPr>
              <a:t>Yôko</a:t>
            </a:r>
            <a:r>
              <a:rPr lang="en-US" sz="2600" kern="100" dirty="0">
                <a:latin typeface="Calibri" panose="020F0502020204030204" pitchFamily="34" charset="0"/>
                <a:ea typeface="Yu Mincho" panose="02020400000000000000" pitchFamily="18" charset="-128"/>
                <a:cs typeface="Times New Roman" panose="02020603050405020304" pitchFamily="18" charset="0"/>
              </a:rPr>
              <a:t> </a:t>
            </a:r>
            <a:r>
              <a:rPr lang="en-US" sz="2600" kern="100" dirty="0" err="1">
                <a:latin typeface="Calibri" panose="020F0502020204030204" pitchFamily="34" charset="0"/>
                <a:ea typeface="Yu Mincho" panose="02020400000000000000" pitchFamily="18" charset="-128"/>
                <a:cs typeface="Times New Roman" panose="02020603050405020304" pitchFamily="18" charset="0"/>
              </a:rPr>
              <a:t>Ijûin</a:t>
            </a:r>
            <a:r>
              <a:rPr lang="en-US" sz="2600" kern="100" dirty="0">
                <a:latin typeface="Calibri" panose="020F0502020204030204" pitchFamily="34" charset="0"/>
                <a:ea typeface="Yu Mincho" panose="02020400000000000000" pitchFamily="18" charset="-128"/>
                <a:cs typeface="Times New Roman" panose="02020603050405020304" pitchFamily="18" charset="0"/>
              </a:rPr>
              <a:t> </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to translate, annotate, and analyze parts of Japan’s earliest extant law codes, the </a:t>
            </a:r>
            <a:r>
              <a:rPr lang="en-US" sz="2600" kern="100" dirty="0" err="1">
                <a:effectLst/>
                <a:latin typeface="Calibri" panose="020F0502020204030204" pitchFamily="34" charset="0"/>
                <a:ea typeface="Yu Mincho" panose="02020400000000000000" pitchFamily="18" charset="-128"/>
                <a:cs typeface="Times New Roman" panose="02020603050405020304" pitchFamily="18" charset="0"/>
              </a:rPr>
              <a:t>Yôrô</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ritsuryô</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as a means of exploring issues of family organization, gender relations, and state formation in Nara times (cf. PPJS website &lt;</a:t>
            </a:r>
            <a:r>
              <a:rPr lang="en-US" sz="2600" kern="100" dirty="0" err="1">
                <a:effectLst/>
                <a:latin typeface="Calibri" panose="020F0502020204030204" pitchFamily="34" charset="0"/>
                <a:ea typeface="Yu Mincho" panose="02020400000000000000" pitchFamily="18" charset="-128"/>
                <a:cs typeface="Times New Roman" panose="02020603050405020304" pitchFamily="18" charset="0"/>
              </a:rPr>
              <a:t>uscppjs.org</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&gt;, Research/ </a:t>
            </a:r>
            <a:r>
              <a:rPr lang="en-US" sz="2600" i="1" kern="100" dirty="0" err="1">
                <a:latin typeface="Calibri" panose="020F0502020204030204" pitchFamily="34" charset="0"/>
                <a:ea typeface="Yu Mincho" panose="02020400000000000000" pitchFamily="18" charset="-128"/>
                <a:cs typeface="Times New Roman" panose="02020603050405020304" pitchFamily="18" charset="0"/>
              </a:rPr>
              <a:t>R</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itsuryô</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This project opened up the study of classical Japanese law</a:t>
            </a:r>
            <a:r>
              <a:rPr lang="en-US" sz="2600" kern="100" dirty="0">
                <a:latin typeface="Calibri" panose="020F0502020204030204" pitchFamily="34" charset="0"/>
                <a:ea typeface="Yu Mincho" panose="02020400000000000000" pitchFamily="18" charset="-128"/>
                <a:cs typeface="Times New Roman" panose="02020603050405020304" pitchFamily="18" charset="0"/>
              </a:rPr>
              <a:t> in an East Asian context to a global audience.</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In recent years, Prof. Yoshie has focused particularly on studying the nature of female rulership and leadership in </a:t>
            </a:r>
            <a:r>
              <a:rPr lang="en-US" sz="2600" kern="100" dirty="0" err="1">
                <a:effectLst/>
                <a:latin typeface="Calibri" panose="020F0502020204030204" pitchFamily="34" charset="0"/>
                <a:ea typeface="Yu Mincho" panose="02020400000000000000" pitchFamily="18" charset="-128"/>
                <a:cs typeface="Times New Roman" panose="02020603050405020304" pitchFamily="18" charset="0"/>
              </a:rPr>
              <a:t>protohistorical</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 and classical times. An excellent English translation of her work is “Gender in Early Classical Japan” in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Monumenta</a:t>
            </a:r>
            <a:r>
              <a:rPr lang="en-US" sz="2600" i="1" kern="100" dirty="0">
                <a:effectLst/>
                <a:latin typeface="Calibri" panose="020F0502020204030204" pitchFamily="34" charset="0"/>
                <a:ea typeface="Yu Mincho" panose="02020400000000000000" pitchFamily="18" charset="-128"/>
                <a:cs typeface="Times New Roman" panose="02020603050405020304" pitchFamily="18" charset="0"/>
              </a:rPr>
              <a:t> </a:t>
            </a:r>
            <a:r>
              <a:rPr lang="en-US" sz="2600" i="1" kern="100" dirty="0" err="1">
                <a:effectLst/>
                <a:latin typeface="Calibri" panose="020F0502020204030204" pitchFamily="34" charset="0"/>
                <a:ea typeface="Yu Mincho" panose="02020400000000000000" pitchFamily="18" charset="-128"/>
                <a:cs typeface="Times New Roman" panose="02020603050405020304" pitchFamily="18" charset="0"/>
              </a:rPr>
              <a:t>Nipponica</a:t>
            </a:r>
            <a:r>
              <a:rPr lang="en-US" sz="2600" i="1" kern="100" dirty="0">
                <a:effectLst/>
                <a:latin typeface="Calibri" panose="020F0502020204030204" pitchFamily="34" charset="0"/>
                <a:ea typeface="Yu Mincho" panose="02020400000000000000" pitchFamily="18" charset="-128"/>
                <a:cs typeface="Times New Roman" panose="02020603050405020304" pitchFamily="18" charset="0"/>
              </a:rPr>
              <a:t> </a:t>
            </a:r>
            <a:r>
              <a:rPr lang="en-US" sz="2600" kern="100" dirty="0">
                <a:effectLst/>
                <a:latin typeface="Calibri" panose="020F0502020204030204" pitchFamily="34" charset="0"/>
                <a:ea typeface="Yu Mincho" panose="02020400000000000000" pitchFamily="18" charset="-128"/>
                <a:cs typeface="Times New Roman" panose="02020603050405020304" pitchFamily="18" charset="0"/>
              </a:rPr>
              <a:t>60.4 (2005).</a:t>
            </a:r>
            <a:r>
              <a:rPr lang="en-US" sz="2600" kern="100" dirty="0">
                <a:latin typeface="Calibri" panose="020F0502020204030204" pitchFamily="34" charset="0"/>
                <a:ea typeface="Yu Mincho" panose="02020400000000000000" pitchFamily="18" charset="-128"/>
                <a:cs typeface="Times New Roman" panose="02020603050405020304" pitchFamily="18" charset="0"/>
              </a:rPr>
              <a:t> We will also put links for the Japanese and English texts of her two </a:t>
            </a:r>
            <a:r>
              <a:rPr lang="en-US" sz="2600" kern="100" dirty="0" err="1">
                <a:latin typeface="Calibri" panose="020F0502020204030204" pitchFamily="34" charset="0"/>
                <a:ea typeface="Yu Mincho" panose="02020400000000000000" pitchFamily="18" charset="-128"/>
                <a:cs typeface="Times New Roman" panose="02020603050405020304" pitchFamily="18" charset="0"/>
              </a:rPr>
              <a:t>Shinso</a:t>
            </a:r>
            <a:r>
              <a:rPr lang="en-US" sz="2600" kern="100" dirty="0">
                <a:latin typeface="Calibri" panose="020F0502020204030204" pitchFamily="34" charset="0"/>
                <a:ea typeface="Yu Mincho" panose="02020400000000000000" pitchFamily="18" charset="-128"/>
                <a:cs typeface="Times New Roman" panose="02020603050405020304" pitchFamily="18" charset="0"/>
              </a:rPr>
              <a:t> Ito lectures on our PPJS website, at &lt;</a:t>
            </a:r>
            <a:r>
              <a:rPr lang="en-US" sz="2600" kern="100" dirty="0" err="1">
                <a:latin typeface="Calibri" panose="020F0502020204030204" pitchFamily="34" charset="0"/>
                <a:ea typeface="Yu Mincho" panose="02020400000000000000" pitchFamily="18" charset="-128"/>
                <a:cs typeface="Times New Roman" panose="02020603050405020304" pitchFamily="18" charset="0"/>
              </a:rPr>
              <a:t>uscppjs.org</a:t>
            </a:r>
            <a:r>
              <a:rPr lang="en-US" sz="2600" kern="100" dirty="0">
                <a:latin typeface="Calibri" panose="020F0502020204030204" pitchFamily="34" charset="0"/>
                <a:ea typeface="Yu Mincho" panose="02020400000000000000" pitchFamily="18" charset="-128"/>
                <a:cs typeface="Times New Roman" panose="02020603050405020304" pitchFamily="18" charset="0"/>
              </a:rPr>
              <a:t>&gt;.</a:t>
            </a:r>
            <a:endParaRPr lang="en-JP" sz="26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 </a:t>
            </a:r>
            <a:endParaRPr lang="en-JP" sz="24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dirty="0"/>
          </a:p>
        </p:txBody>
      </p:sp>
    </p:spTree>
    <p:extLst>
      <p:ext uri="{BB962C8B-B14F-4D97-AF65-F5344CB8AC3E}">
        <p14:creationId xmlns:p14="http://schemas.microsoft.com/office/powerpoint/2010/main" val="142651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5BA6-E32F-87CF-A39D-90955CC883E9}"/>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5BF99726-9083-50D2-9255-28F79164EA0C}"/>
              </a:ext>
            </a:extLst>
          </p:cNvPr>
          <p:cNvSpPr>
            <a:spLocks noGrp="1"/>
          </p:cNvSpPr>
          <p:nvPr>
            <p:ph idx="1"/>
          </p:nvPr>
        </p:nvSpPr>
        <p:spPr>
          <a:xfrm>
            <a:off x="756746" y="365124"/>
            <a:ext cx="7451834" cy="6287923"/>
          </a:xfrm>
        </p:spPr>
        <p:txBody>
          <a:bodyPr>
            <a:normAutofit/>
          </a:bodyPr>
          <a:lstStyle/>
          <a:p>
            <a:pPr marL="0" indent="0">
              <a:buNone/>
            </a:pPr>
            <a:endParaRPr lang="en-JP" sz="18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sz="18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Prof. Yoshie uses primary source analysis as well as archaeological and linguistic evidence to learn about women’s social roles</a:t>
            </a:r>
            <a:r>
              <a:rPr lang="en-US" sz="2400" kern="100" dirty="0">
                <a:latin typeface="Calibri" panose="020F0502020204030204" pitchFamily="34" charset="0"/>
                <a:ea typeface="Yu Mincho" panose="02020400000000000000" pitchFamily="18" charset="-128"/>
                <a:cs typeface="Times New Roman" panose="02020603050405020304" pitchFamily="18" charset="0"/>
              </a:rPr>
              <a:t> </a:t>
            </a: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at the center and beyond. </a:t>
            </a:r>
            <a:r>
              <a:rPr lang="en-JP" sz="2400" kern="100" dirty="0">
                <a:effectLst/>
                <a:latin typeface="Calibri" panose="020F0502020204030204" pitchFamily="34" charset="0"/>
                <a:ea typeface="Yu Mincho" panose="02020400000000000000" pitchFamily="18" charset="-128"/>
                <a:cs typeface="Times New Roman" panose="02020603050405020304" pitchFamily="18" charset="0"/>
              </a:rPr>
              <a:t> She is constantly aware of the importance of gender issues. </a:t>
            </a:r>
            <a:r>
              <a:rPr lang="en-JP" sz="2400" kern="100" dirty="0">
                <a:latin typeface="Calibri" panose="020F0502020204030204" pitchFamily="34" charset="0"/>
                <a:ea typeface="Yu Mincho" panose="02020400000000000000" pitchFamily="18" charset="-128"/>
                <a:cs typeface="Times New Roman" panose="02020603050405020304" pitchFamily="18" charset="0"/>
              </a:rPr>
              <a:t>Her work is at the leading edge of historical studies in Japan today.</a:t>
            </a:r>
          </a:p>
          <a:p>
            <a:endParaRPr lang="en-JP" sz="24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As she will tell you today, in 2020 she published her book on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a:t>
            </a: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a:t>
            </a:r>
            <a:r>
              <a:rPr lang="en-US" sz="2400" kern="100" dirty="0">
                <a:latin typeface="Calibri" panose="020F0502020204030204" pitchFamily="34" charset="0"/>
                <a:ea typeface="Yu Mincho" panose="02020400000000000000" pitchFamily="18" charset="-128"/>
                <a:cs typeface="Times New Roman" panose="02020603050405020304" pitchFamily="18" charset="0"/>
              </a:rPr>
              <a:t> Surprisingly, hers was </a:t>
            </a: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the first book-length study of </a:t>
            </a:r>
            <a:r>
              <a:rPr lang="en-US" sz="2400" kern="100" dirty="0">
                <a:latin typeface="Calibri" panose="020F0502020204030204" pitchFamily="34" charset="0"/>
                <a:ea typeface="Yu Mincho" panose="02020400000000000000" pitchFamily="18" charset="-128"/>
                <a:cs typeface="Times New Roman" panose="02020603050405020304" pitchFamily="18" charset="0"/>
              </a:rPr>
              <a:t>Japan’s first female great king. She will tell us why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Suiko’s</a:t>
            </a:r>
            <a:r>
              <a:rPr lang="en-US" sz="2400" kern="100" dirty="0">
                <a:latin typeface="Calibri" panose="020F0502020204030204" pitchFamily="34" charset="0"/>
                <a:ea typeface="Yu Mincho" panose="02020400000000000000" pitchFamily="18" charset="-128"/>
                <a:cs typeface="Times New Roman" panose="02020603050405020304" pitchFamily="18" charset="0"/>
              </a:rPr>
              <a:t> “name recognition” is low, what we can know about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a:t>
            </a:r>
            <a:r>
              <a:rPr lang="en-US" sz="2400" kern="100" dirty="0">
                <a:latin typeface="Calibri" panose="020F0502020204030204" pitchFamily="34" charset="0"/>
                <a:ea typeface="Yu Mincho" panose="02020400000000000000" pitchFamily="18" charset="-128"/>
                <a:cs typeface="Times New Roman" panose="02020603050405020304" pitchFamily="18" charset="0"/>
              </a:rPr>
              <a:t> from which sources, and how can we can read and interpret those sources. </a:t>
            </a:r>
          </a:p>
          <a:p>
            <a:pPr marL="0" indent="0">
              <a:buNone/>
            </a:pPr>
            <a:endParaRPr lang="en-JP" dirty="0"/>
          </a:p>
        </p:txBody>
      </p:sp>
      <p:pic>
        <p:nvPicPr>
          <p:cNvPr id="5" name="Picture 4">
            <a:extLst>
              <a:ext uri="{FF2B5EF4-FFF2-40B4-BE49-F238E27FC236}">
                <a16:creationId xmlns:a16="http://schemas.microsoft.com/office/drawing/2014/main" id="{37831236-C956-93C4-3A76-D636FFE3277A}"/>
              </a:ext>
            </a:extLst>
          </p:cNvPr>
          <p:cNvPicPr>
            <a:picLocks noChangeAspect="1"/>
          </p:cNvPicPr>
          <p:nvPr/>
        </p:nvPicPr>
        <p:blipFill rotWithShape="1">
          <a:blip r:embed="rId2"/>
          <a:srcRect l="962" t="25939" r="10978" b="30843"/>
          <a:stretch/>
        </p:blipFill>
        <p:spPr>
          <a:xfrm rot="5400000">
            <a:off x="7299824" y="2055273"/>
            <a:ext cx="5427812" cy="3447392"/>
          </a:xfrm>
          <a:prstGeom prst="rect">
            <a:avLst/>
          </a:prstGeom>
        </p:spPr>
      </p:pic>
    </p:spTree>
    <p:extLst>
      <p:ext uri="{BB962C8B-B14F-4D97-AF65-F5344CB8AC3E}">
        <p14:creationId xmlns:p14="http://schemas.microsoft.com/office/powerpoint/2010/main" val="12387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A7042B-0577-F080-07DD-116118A03C8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9206C-4FE8-5EF9-72BA-984797828A95}"/>
              </a:ext>
            </a:extLst>
          </p:cNvPr>
          <p:cNvSpPr>
            <a:spLocks noGrp="1"/>
          </p:cNvSpPr>
          <p:nvPr>
            <p:ph type="title"/>
          </p:nvPr>
        </p:nvSpPr>
        <p:spPr>
          <a:xfrm>
            <a:off x="630936" y="640080"/>
            <a:ext cx="4818888" cy="1481328"/>
          </a:xfrm>
        </p:spPr>
        <p:txBody>
          <a:bodyPr anchor="b">
            <a:normAutofit/>
          </a:bodyPr>
          <a:lstStyle/>
          <a:p>
            <a:r>
              <a:rPr lang="en-JP" sz="5400" dirty="0"/>
              <a:t> </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B3F741-FCE8-CCB6-CC1B-C18E4881D979}"/>
              </a:ext>
            </a:extLst>
          </p:cNvPr>
          <p:cNvSpPr>
            <a:spLocks noGrp="1"/>
          </p:cNvSpPr>
          <p:nvPr>
            <p:ph idx="1"/>
          </p:nvPr>
        </p:nvSpPr>
        <p:spPr>
          <a:xfrm>
            <a:off x="630936" y="2720278"/>
            <a:ext cx="5090242" cy="3808600"/>
          </a:xfrm>
        </p:spPr>
        <p:txBody>
          <a:bodyPr anchor="t">
            <a:normAutofit fontScale="85000" lnSpcReduction="20000"/>
          </a:bodyPr>
          <a:lstStyle/>
          <a:p>
            <a:pPr marL="0" indent="0">
              <a:buNone/>
            </a:pPr>
            <a:endParaRPr lang="en-JP" sz="15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sz="1500" kern="1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kern="100" dirty="0">
                <a:latin typeface="Calibri" panose="020F0502020204030204" pitchFamily="34" charset="0"/>
                <a:ea typeface="Yu Mincho" panose="02020400000000000000" pitchFamily="18" charset="-128"/>
                <a:cs typeface="Times New Roman" panose="02020603050405020304" pitchFamily="18" charset="0"/>
              </a:rPr>
              <a:t>Yoshie’s use of the </a:t>
            </a:r>
            <a:r>
              <a:rPr lang="en-US" i="1" kern="100" dirty="0">
                <a:latin typeface="Calibri" panose="020F0502020204030204" pitchFamily="34" charset="0"/>
                <a:ea typeface="Yu Mincho" panose="02020400000000000000" pitchFamily="18" charset="-128"/>
                <a:cs typeface="Times New Roman" panose="02020603050405020304" pitchFamily="18" charset="0"/>
              </a:rPr>
              <a:t>Nihon </a:t>
            </a:r>
            <a:r>
              <a:rPr lang="en-US" i="1" kern="100" dirty="0" err="1">
                <a:latin typeface="Calibri" panose="020F0502020204030204" pitchFamily="34" charset="0"/>
                <a:ea typeface="Yu Mincho" panose="02020400000000000000" pitchFamily="18" charset="-128"/>
                <a:cs typeface="Times New Roman" panose="02020603050405020304" pitchFamily="18" charset="0"/>
              </a:rPr>
              <a:t>shoki</a:t>
            </a:r>
            <a:r>
              <a:rPr lang="en-US" kern="100" dirty="0">
                <a:latin typeface="Calibri" panose="020F0502020204030204" pitchFamily="34" charset="0"/>
                <a:ea typeface="Yu Mincho" panose="02020400000000000000" pitchFamily="18" charset="-128"/>
                <a:cs typeface="Times New Roman" panose="02020603050405020304" pitchFamily="18" charset="0"/>
              </a:rPr>
              <a:t> </a:t>
            </a:r>
            <a:r>
              <a:rPr lang="en-US" sz="2600" kern="100" dirty="0" err="1">
                <a:latin typeface="Calibri" panose="020F0502020204030204" pitchFamily="34" charset="0"/>
                <a:ea typeface="Yu Mincho" panose="02020400000000000000" pitchFamily="18" charset="-128"/>
                <a:cs typeface="Times New Roman" panose="02020603050405020304" pitchFamily="18" charset="0"/>
              </a:rPr>
              <a:t>日本書紀</a:t>
            </a:r>
            <a:r>
              <a:rPr lang="en-US" kern="100" dirty="0">
                <a:latin typeface="Calibri" panose="020F0502020204030204" pitchFamily="34" charset="0"/>
                <a:ea typeface="Yu Mincho" panose="02020400000000000000" pitchFamily="18" charset="-128"/>
                <a:cs typeface="Times New Roman" panose="02020603050405020304" pitchFamily="18" charset="0"/>
              </a:rPr>
              <a:t> for her research is of particular interest. She provides good counsel on how best to use this early eighth-century chronicle, often termed a “myth-history,” to excavate strands of Great King </a:t>
            </a:r>
            <a:r>
              <a:rPr lang="en-US" kern="100" dirty="0" err="1">
                <a:latin typeface="Calibri" panose="020F0502020204030204" pitchFamily="34" charset="0"/>
                <a:ea typeface="Yu Mincho" panose="02020400000000000000" pitchFamily="18" charset="-128"/>
                <a:cs typeface="Times New Roman" panose="02020603050405020304" pitchFamily="18" charset="0"/>
              </a:rPr>
              <a:t>Suiko’s</a:t>
            </a:r>
            <a:r>
              <a:rPr lang="en-US" kern="100" dirty="0">
                <a:latin typeface="Calibri" panose="020F0502020204030204" pitchFamily="34" charset="0"/>
                <a:ea typeface="Yu Mincho" panose="02020400000000000000" pitchFamily="18" charset="-128"/>
                <a:cs typeface="Times New Roman" panose="02020603050405020304" pitchFamily="18" charset="0"/>
              </a:rPr>
              <a:t> story, while peering through shadows cast by Prince </a:t>
            </a:r>
            <a:r>
              <a:rPr lang="en-US" kern="100" dirty="0" err="1">
                <a:latin typeface="Calibri" panose="020F0502020204030204" pitchFamily="34" charset="0"/>
                <a:ea typeface="Yu Mincho" panose="02020400000000000000" pitchFamily="18" charset="-128"/>
                <a:cs typeface="Times New Roman" panose="02020603050405020304" pitchFamily="18" charset="0"/>
              </a:rPr>
              <a:t>Shôtoku’s</a:t>
            </a:r>
            <a:r>
              <a:rPr lang="en-US" kern="100" dirty="0">
                <a:latin typeface="Calibri" panose="020F0502020204030204" pitchFamily="34" charset="0"/>
                <a:ea typeface="Yu Mincho" panose="02020400000000000000" pitchFamily="18" charset="-128"/>
                <a:cs typeface="Times New Roman" panose="02020603050405020304" pitchFamily="18" charset="0"/>
              </a:rPr>
              <a:t> growing hagiography when it was compiled [cf. W.G. Aston’s English translation, </a:t>
            </a:r>
            <a:r>
              <a:rPr lang="en-US" i="1" kern="100" dirty="0">
                <a:latin typeface="Calibri" panose="020F0502020204030204" pitchFamily="34" charset="0"/>
                <a:ea typeface="Yu Mincho" panose="02020400000000000000" pitchFamily="18" charset="-128"/>
                <a:cs typeface="Times New Roman" panose="02020603050405020304" pitchFamily="18" charset="0"/>
              </a:rPr>
              <a:t>Nihongi</a:t>
            </a:r>
            <a:r>
              <a:rPr lang="en-US" kern="100" dirty="0">
                <a:latin typeface="Calibri" panose="020F0502020204030204" pitchFamily="34" charset="0"/>
                <a:ea typeface="Yu Mincho" panose="02020400000000000000" pitchFamily="18" charset="-128"/>
                <a:cs typeface="Times New Roman" panose="02020603050405020304" pitchFamily="18" charset="0"/>
              </a:rPr>
              <a:t>]</a:t>
            </a:r>
          </a:p>
          <a:p>
            <a:pPr marL="0" indent="0">
              <a:buNone/>
            </a:pPr>
            <a:endParaRPr lang="en-US" sz="15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sz="1500" dirty="0"/>
          </a:p>
        </p:txBody>
      </p:sp>
      <p:pic>
        <p:nvPicPr>
          <p:cNvPr id="6" name="Picture 5" descr="A book with a yellow cover&#10;&#10;Description automatically generated">
            <a:extLst>
              <a:ext uri="{FF2B5EF4-FFF2-40B4-BE49-F238E27FC236}">
                <a16:creationId xmlns:a16="http://schemas.microsoft.com/office/drawing/2014/main" id="{7B1803A4-08C4-DB89-AC1C-6221325F5E30}"/>
              </a:ext>
            </a:extLst>
          </p:cNvPr>
          <p:cNvPicPr>
            <a:picLocks noChangeAspect="1"/>
          </p:cNvPicPr>
          <p:nvPr/>
        </p:nvPicPr>
        <p:blipFill rotWithShape="1">
          <a:blip r:embed="rId2"/>
          <a:srcRect r="15606" b="60877"/>
          <a:stretch/>
        </p:blipFill>
        <p:spPr>
          <a:xfrm rot="5400000">
            <a:off x="5355529" y="1755375"/>
            <a:ext cx="5577840" cy="3347251"/>
          </a:xfrm>
          <a:prstGeom prst="rect">
            <a:avLst/>
          </a:prstGeom>
        </p:spPr>
      </p:pic>
    </p:spTree>
    <p:extLst>
      <p:ext uri="{BB962C8B-B14F-4D97-AF65-F5344CB8AC3E}">
        <p14:creationId xmlns:p14="http://schemas.microsoft.com/office/powerpoint/2010/main" val="371350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CD88E-FA55-C99C-68D5-3FF37A3D2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6297B-65D7-26E3-9F56-024727D5FFE4}"/>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74482F14-48F7-9AE5-6710-B886E5DC083A}"/>
              </a:ext>
            </a:extLst>
          </p:cNvPr>
          <p:cNvSpPr>
            <a:spLocks noGrp="1"/>
          </p:cNvSpPr>
          <p:nvPr>
            <p:ph idx="1"/>
          </p:nvPr>
        </p:nvSpPr>
        <p:spPr>
          <a:xfrm>
            <a:off x="2817446" y="459718"/>
            <a:ext cx="6557107" cy="6287923"/>
          </a:xfrm>
        </p:spPr>
        <p:txBody>
          <a:bodyPr>
            <a:normAutofit/>
          </a:bodyPr>
          <a:lstStyle/>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400" kern="100" dirty="0">
                <a:latin typeface="Calibri" panose="020F0502020204030204" pitchFamily="34" charset="0"/>
                <a:ea typeface="Yu Mincho" panose="02020400000000000000" pitchFamily="18" charset="-128"/>
                <a:cs typeface="Times New Roman" panose="02020603050405020304" pitchFamily="18" charset="0"/>
              </a:rPr>
              <a:t>Finally, Professor Yoshie will also give us her thoughts as to why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Suiko’s</a:t>
            </a:r>
            <a:r>
              <a:rPr lang="en-US" sz="2400" kern="100" dirty="0">
                <a:latin typeface="Calibri" panose="020F0502020204030204" pitchFamily="34" charset="0"/>
                <a:ea typeface="Yu Mincho" panose="02020400000000000000" pitchFamily="18" charset="-128"/>
                <a:cs typeface="Times New Roman" panose="02020603050405020304" pitchFamily="18" charset="0"/>
              </a:rPr>
              <a:t> story, and that of Yamato kingship of her time, needs rewriting, and why those of us who teach and write about Japan’s history need to correct the misinformation and lack of information about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a:t>
            </a:r>
            <a:r>
              <a:rPr lang="en-US" sz="2400" kern="100" dirty="0">
                <a:latin typeface="Calibri" panose="020F0502020204030204" pitchFamily="34" charset="0"/>
                <a:ea typeface="Yu Mincho" panose="02020400000000000000" pitchFamily="18" charset="-128"/>
                <a:cs typeface="Times New Roman" panose="02020603050405020304" pitchFamily="18" charset="0"/>
              </a:rPr>
              <a:t> and other female sovereigns in the textbooks and materials we use in our classrooms.</a:t>
            </a:r>
          </a:p>
          <a:p>
            <a:pPr marL="0" indent="0">
              <a:buNone/>
            </a:pPr>
            <a:r>
              <a:rPr lang="en-US" sz="2400" kern="100" dirty="0">
                <a:latin typeface="Calibri" panose="020F0502020204030204" pitchFamily="34" charset="0"/>
                <a:ea typeface="Yu Mincho" panose="02020400000000000000" pitchFamily="18" charset="-128"/>
                <a:cs typeface="Times New Roman" panose="02020603050405020304" pitchFamily="18" charset="0"/>
              </a:rPr>
              <a:t> </a:t>
            </a:r>
            <a:endParaRPr lang="en-JP" sz="2400"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endParaRPr lang="en-JP" dirty="0"/>
          </a:p>
        </p:txBody>
      </p:sp>
    </p:spTree>
    <p:extLst>
      <p:ext uri="{BB962C8B-B14F-4D97-AF65-F5344CB8AC3E}">
        <p14:creationId xmlns:p14="http://schemas.microsoft.com/office/powerpoint/2010/main" val="428684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A7B8-DBA3-5FA3-A3D8-8242FBBFE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2C93A-B4DE-1B06-37BC-5F7C54AD8323}"/>
              </a:ext>
            </a:extLst>
          </p:cNvPr>
          <p:cNvSpPr>
            <a:spLocks noGrp="1"/>
          </p:cNvSpPr>
          <p:nvPr>
            <p:ph type="title"/>
          </p:nvPr>
        </p:nvSpPr>
        <p:spPr/>
        <p:txBody>
          <a:bodyPr/>
          <a:lstStyle/>
          <a:p>
            <a:r>
              <a:rPr lang="en-JP" dirty="0"/>
              <a:t> </a:t>
            </a:r>
          </a:p>
        </p:txBody>
      </p:sp>
      <p:sp>
        <p:nvSpPr>
          <p:cNvPr id="3" name="Content Placeholder 2">
            <a:extLst>
              <a:ext uri="{FF2B5EF4-FFF2-40B4-BE49-F238E27FC236}">
                <a16:creationId xmlns:a16="http://schemas.microsoft.com/office/drawing/2014/main" id="{7E75462F-F0A8-5E61-EF48-141B8892DEC4}"/>
              </a:ext>
            </a:extLst>
          </p:cNvPr>
          <p:cNvSpPr>
            <a:spLocks noGrp="1"/>
          </p:cNvSpPr>
          <p:nvPr>
            <p:ph idx="1"/>
          </p:nvPr>
        </p:nvSpPr>
        <p:spPr>
          <a:xfrm>
            <a:off x="658386" y="842554"/>
            <a:ext cx="6557107" cy="5372894"/>
          </a:xfrm>
        </p:spPr>
        <p:txBody>
          <a:bodyPr>
            <a:normAutofit fontScale="92500"/>
          </a:bodyPr>
          <a:lstStyle/>
          <a:p>
            <a:pPr marL="0" indent="0">
              <a:buNone/>
            </a:pPr>
            <a:endParaRPr lang="en-US" sz="2400" kern="100" dirty="0">
              <a:latin typeface="Calibri" panose="020F0502020204030204" pitchFamily="34" charset="0"/>
              <a:ea typeface="Yu Mincho" panose="02020400000000000000" pitchFamily="18" charset="-128"/>
              <a:cs typeface="Times New Roman" panose="02020603050405020304" pitchFamily="18" charset="0"/>
            </a:endParaRPr>
          </a:p>
          <a:p>
            <a:pPr marL="0" indent="0">
              <a:buNone/>
            </a:pPr>
            <a:r>
              <a:rPr lang="en-US" sz="2400" kern="100" dirty="0">
                <a:latin typeface="Calibri" panose="020F0502020204030204" pitchFamily="34" charset="0"/>
                <a:ea typeface="Yu Mincho" panose="02020400000000000000" pitchFamily="18" charset="-128"/>
                <a:cs typeface="Times New Roman" panose="02020603050405020304" pitchFamily="18" charset="0"/>
              </a:rPr>
              <a:t>Happily Prof. Bryan Lowe of Princeton University is also with us today, to act as discussant and share his thoughts and questions on Professor Yoshie’s research. </a:t>
            </a:r>
          </a:p>
          <a:p>
            <a:pPr marL="0" indent="0">
              <a:buNone/>
            </a:pPr>
            <a:r>
              <a:rPr lang="en-US" sz="2400" kern="100" dirty="0">
                <a:latin typeface="Calibri" panose="020F0502020204030204" pitchFamily="34" charset="0"/>
                <a:ea typeface="Yu Mincho" panose="02020400000000000000" pitchFamily="18" charset="-128"/>
                <a:cs typeface="Times New Roman" panose="02020603050405020304" pitchFamily="18" charset="0"/>
              </a:rPr>
              <a:t>As many of you will know from reading his wonderful book </a:t>
            </a:r>
            <a:r>
              <a:rPr lang="en-US" sz="2400" i="1" kern="100" dirty="0">
                <a:latin typeface="Calibri" panose="020F0502020204030204" pitchFamily="34" charset="0"/>
                <a:ea typeface="Yu Mincho" panose="02020400000000000000" pitchFamily="18" charset="-128"/>
                <a:cs typeface="Times New Roman" panose="02020603050405020304" pitchFamily="18" charset="0"/>
              </a:rPr>
              <a:t>Ritualized Writing </a:t>
            </a:r>
            <a:r>
              <a:rPr lang="en-US" sz="2400" kern="100" dirty="0">
                <a:latin typeface="Calibri" panose="020F0502020204030204" pitchFamily="34" charset="0"/>
                <a:ea typeface="Yu Mincho" panose="02020400000000000000" pitchFamily="18" charset="-128"/>
                <a:cs typeface="Times New Roman" panose="02020603050405020304" pitchFamily="18" charset="0"/>
              </a:rPr>
              <a:t>(2017) and numerous articles, Prof. Lowe studies Buddhism in early classical Japan. He describes his own work as “challenging elite-centered narratives,” interdisciplinary, and focused on Buddhism as it was “lived and practiced by individuals and communities from diverse backgrounds.” </a:t>
            </a:r>
          </a:p>
          <a:p>
            <a:pPr marL="0" indent="0">
              <a:buNone/>
            </a:pPr>
            <a:r>
              <a:rPr lang="en-US" sz="2400" kern="100" dirty="0">
                <a:latin typeface="Calibri" panose="020F0502020204030204" pitchFamily="34" charset="0"/>
                <a:ea typeface="Yu Mincho" panose="02020400000000000000" pitchFamily="18" charset="-128"/>
                <a:cs typeface="Times New Roman" panose="02020603050405020304" pitchFamily="18" charset="0"/>
              </a:rPr>
              <a:t>Given </a:t>
            </a:r>
            <a:r>
              <a:rPr lang="en-US" sz="2400" kern="100" dirty="0" err="1">
                <a:latin typeface="Calibri" panose="020F0502020204030204" pitchFamily="34" charset="0"/>
                <a:ea typeface="Yu Mincho" panose="02020400000000000000" pitchFamily="18" charset="-128"/>
                <a:cs typeface="Times New Roman" panose="02020603050405020304" pitchFamily="18" charset="0"/>
              </a:rPr>
              <a:t>Suiko’s</a:t>
            </a:r>
            <a:r>
              <a:rPr lang="en-US" sz="2400" kern="100" dirty="0">
                <a:latin typeface="Calibri" panose="020F0502020204030204" pitchFamily="34" charset="0"/>
                <a:ea typeface="Yu Mincho" panose="02020400000000000000" pitchFamily="18" charset="-128"/>
                <a:cs typeface="Times New Roman" panose="02020603050405020304" pitchFamily="18" charset="0"/>
              </a:rPr>
              <a:t> important role in making Buddhism flourish, Prof. Lowe is a great discussant for our lecture today. Thank you for accepting my invitation, Professor Lowe!</a:t>
            </a:r>
          </a:p>
          <a:p>
            <a:pPr marL="0" indent="0">
              <a:buNone/>
            </a:pPr>
            <a:endParaRPr lang="en-JP" sz="2400"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5" name="Picture 4">
            <a:extLst>
              <a:ext uri="{FF2B5EF4-FFF2-40B4-BE49-F238E27FC236}">
                <a16:creationId xmlns:a16="http://schemas.microsoft.com/office/drawing/2014/main" id="{FA25D268-0CD1-F3E0-061B-BFCB338E2562}"/>
              </a:ext>
            </a:extLst>
          </p:cNvPr>
          <p:cNvPicPr>
            <a:picLocks noChangeAspect="1"/>
          </p:cNvPicPr>
          <p:nvPr/>
        </p:nvPicPr>
        <p:blipFill rotWithShape="1">
          <a:blip r:embed="rId2"/>
          <a:srcRect r="28470" b="16036"/>
          <a:stretch/>
        </p:blipFill>
        <p:spPr>
          <a:xfrm rot="10800000">
            <a:off x="7562335" y="1232055"/>
            <a:ext cx="3280540" cy="4983393"/>
          </a:xfrm>
          <a:prstGeom prst="rect">
            <a:avLst/>
          </a:prstGeom>
        </p:spPr>
      </p:pic>
    </p:spTree>
    <p:extLst>
      <p:ext uri="{BB962C8B-B14F-4D97-AF65-F5344CB8AC3E}">
        <p14:creationId xmlns:p14="http://schemas.microsoft.com/office/powerpoint/2010/main" val="124063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1196</Words>
  <Application>Microsoft Macintosh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inherit</vt:lpstr>
      <vt:lpstr>MS Mincho</vt:lpstr>
      <vt:lpstr>Yu Mincho</vt:lpstr>
      <vt:lpstr>Apple Chancery</vt:lpstr>
      <vt:lpstr>Arial</vt:lpstr>
      <vt:lpstr>Calibri</vt:lpstr>
      <vt:lpstr>Calibri Light</vt:lpstr>
      <vt:lpstr>Microsoft Himalaya</vt:lpstr>
      <vt:lpstr>Office Theme</vt:lpstr>
      <vt:lpstr>   Who was Suiko, and Why It  Matters? Akiko Yoshie, Professor Emerita, Teikyô University     </vt:lpstr>
      <vt:lpstr> </vt:lpstr>
      <vt:lpstr>Introducing Prof. Yoshie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 Piggott</dc:creator>
  <cp:lastModifiedBy>Joan R Piggott</cp:lastModifiedBy>
  <cp:revision>70</cp:revision>
  <dcterms:created xsi:type="dcterms:W3CDTF">2024-02-01T15:19:01Z</dcterms:created>
  <dcterms:modified xsi:type="dcterms:W3CDTF">2024-02-20T22:34:41Z</dcterms:modified>
</cp:coreProperties>
</file>